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3" r:id="rId5"/>
    <p:sldId id="256" r:id="rId6"/>
    <p:sldId id="257" r:id="rId7"/>
    <p:sldId id="258" r:id="rId8"/>
    <p:sldId id="259" r:id="rId9"/>
    <p:sldId id="260"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6" d="100"/>
          <a:sy n="106" d="100"/>
        </p:scale>
        <p:origin x="6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ie Rice" userId="961b8a01-72f6-402d-803e-2bd16a82fc1b" providerId="ADAL" clId="{1B1BFC66-C55B-4B5A-BC28-26B5F86D8A7B}"/>
    <pc:docChg chg="modSld">
      <pc:chgData name="Jamie Rice" userId="961b8a01-72f6-402d-803e-2bd16a82fc1b" providerId="ADAL" clId="{1B1BFC66-C55B-4B5A-BC28-26B5F86D8A7B}" dt="2019-03-28T12:58:54.194" v="11" actId="20577"/>
      <pc:docMkLst>
        <pc:docMk/>
      </pc:docMkLst>
      <pc:sldChg chg="modSp">
        <pc:chgData name="Jamie Rice" userId="961b8a01-72f6-402d-803e-2bd16a82fc1b" providerId="ADAL" clId="{1B1BFC66-C55B-4B5A-BC28-26B5F86D8A7B}" dt="2019-03-28T12:58:54.194" v="11" actId="20577"/>
        <pc:sldMkLst>
          <pc:docMk/>
          <pc:sldMk cId="2084608833" sldId="263"/>
        </pc:sldMkLst>
        <pc:spChg chg="mod">
          <ac:chgData name="Jamie Rice" userId="961b8a01-72f6-402d-803e-2bd16a82fc1b" providerId="ADAL" clId="{1B1BFC66-C55B-4B5A-BC28-26B5F86D8A7B}" dt="2019-03-28T12:58:54.194" v="11" actId="20577"/>
          <ac:spMkLst>
            <pc:docMk/>
            <pc:sldMk cId="2084608833" sldId="263"/>
            <ac:spMk id="23" creationId="{47A5A174-A0C2-466B-9A28-B25D129EB16A}"/>
          </ac:spMkLst>
        </pc:spChg>
      </pc:sldChg>
    </pc:docChg>
  </pc:docChgLst>
  <pc:docChgLst>
    <pc:chgData name="Jay Rice" userId="6b489518017f99db" providerId="LiveId" clId="{92DBDCE1-2152-40F0-B716-CBE19FF67959}"/>
  </pc:docChgLst>
</pc:chgInfo>
</file>

<file path=ppt/charts/_rels/chart1.xml.rels><?xml version="1.0" encoding="UTF-8" standalone="yes"?>
<Relationships xmlns="http://schemas.openxmlformats.org/package/2006/relationships"><Relationship Id="rId1" Type="http://schemas.openxmlformats.org/officeDocument/2006/relationships/oleObject" Target="file:///C:\Users\kmeek\AppData\Local\Microsoft\Windows\Temporary%20Internet%20Files\Content.Outlook\FJ8Y2MCR\IPS%20Data_Growth%20of%20Wealth%20data%20for%20Kevin%20on%2025%2006%202013.xls"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'Section 2'!$B$5</c:f>
              <c:strCache>
                <c:ptCount val="1"/>
                <c:pt idx="0">
                  <c:v>United Kingdom Retail Price Index</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2'!$B$6:$B$305</c:f>
              <c:numCache>
                <c:formatCode>0.00</c:formatCode>
                <c:ptCount val="300"/>
                <c:pt idx="0">
                  <c:v>1</c:v>
                </c:pt>
                <c:pt idx="1">
                  <c:v>1.0039</c:v>
                </c:pt>
                <c:pt idx="2">
                  <c:v>1.0078199999999999</c:v>
                </c:pt>
                <c:pt idx="3">
                  <c:v>1.02424</c:v>
                </c:pt>
                <c:pt idx="4">
                  <c:v>1.02813</c:v>
                </c:pt>
                <c:pt idx="5">
                  <c:v>1.0320400000000001</c:v>
                </c:pt>
                <c:pt idx="6">
                  <c:v>1.0329699999999999</c:v>
                </c:pt>
                <c:pt idx="7">
                  <c:v>1.04454</c:v>
                </c:pt>
                <c:pt idx="8">
                  <c:v>1.0493399999999999</c:v>
                </c:pt>
                <c:pt idx="9">
                  <c:v>1.0599400000000001</c:v>
                </c:pt>
                <c:pt idx="10">
                  <c:v>1.0648200000000001</c:v>
                </c:pt>
                <c:pt idx="11">
                  <c:v>1.06769</c:v>
                </c:pt>
                <c:pt idx="12">
                  <c:v>1.0744199999999999</c:v>
                </c:pt>
                <c:pt idx="13">
                  <c:v>1.08216</c:v>
                </c:pt>
                <c:pt idx="14">
                  <c:v>1.0870299999999999</c:v>
                </c:pt>
                <c:pt idx="15">
                  <c:v>1.1063700000000001</c:v>
                </c:pt>
                <c:pt idx="16">
                  <c:v>1.1131200000000001</c:v>
                </c:pt>
                <c:pt idx="17">
                  <c:v>1.1170199999999999</c:v>
                </c:pt>
                <c:pt idx="18">
                  <c:v>1.11802</c:v>
                </c:pt>
                <c:pt idx="19">
                  <c:v>1.12093</c:v>
                </c:pt>
                <c:pt idx="20">
                  <c:v>1.1286700000000001</c:v>
                </c:pt>
                <c:pt idx="21">
                  <c:v>1.1373599999999999</c:v>
                </c:pt>
                <c:pt idx="22">
                  <c:v>1.1470199999999999</c:v>
                </c:pt>
                <c:pt idx="23">
                  <c:v>1.1498900000000001</c:v>
                </c:pt>
                <c:pt idx="24">
                  <c:v>1.1566799999999999</c:v>
                </c:pt>
                <c:pt idx="25">
                  <c:v>1.1635</c:v>
                </c:pt>
                <c:pt idx="26">
                  <c:v>1.1751400000000001</c:v>
                </c:pt>
                <c:pt idx="27">
                  <c:v>1.2109799999999999</c:v>
                </c:pt>
                <c:pt idx="28">
                  <c:v>1.22163</c:v>
                </c:pt>
                <c:pt idx="29">
                  <c:v>1.2265200000000001</c:v>
                </c:pt>
                <c:pt idx="30">
                  <c:v>1.2275</c:v>
                </c:pt>
                <c:pt idx="31">
                  <c:v>1.2401500000000001</c:v>
                </c:pt>
                <c:pt idx="32">
                  <c:v>1.2518</c:v>
                </c:pt>
                <c:pt idx="33">
                  <c:v>1.2614399999999999</c:v>
                </c:pt>
                <c:pt idx="34">
                  <c:v>1.25854</c:v>
                </c:pt>
                <c:pt idx="35">
                  <c:v>1.25753</c:v>
                </c:pt>
                <c:pt idx="36">
                  <c:v>1.2604299999999999</c:v>
                </c:pt>
                <c:pt idx="37">
                  <c:v>1.2672300000000001</c:v>
                </c:pt>
                <c:pt idx="38">
                  <c:v>1.2720499999999999</c:v>
                </c:pt>
                <c:pt idx="39">
                  <c:v>1.2884599999999999</c:v>
                </c:pt>
                <c:pt idx="40">
                  <c:v>1.2923199999999999</c:v>
                </c:pt>
                <c:pt idx="41">
                  <c:v>1.2981400000000001</c:v>
                </c:pt>
                <c:pt idx="42">
                  <c:v>1.29528</c:v>
                </c:pt>
                <c:pt idx="43">
                  <c:v>1.29813</c:v>
                </c:pt>
                <c:pt idx="44">
                  <c:v>1.3029299999999999</c:v>
                </c:pt>
                <c:pt idx="45">
                  <c:v>1.30776</c:v>
                </c:pt>
                <c:pt idx="46">
                  <c:v>1.3125899999999999</c:v>
                </c:pt>
                <c:pt idx="47">
                  <c:v>1.31351</c:v>
                </c:pt>
                <c:pt idx="48">
                  <c:v>1.3125899999999999</c:v>
                </c:pt>
                <c:pt idx="49">
                  <c:v>1.31942</c:v>
                </c:pt>
                <c:pt idx="50">
                  <c:v>1.32325</c:v>
                </c:pt>
                <c:pt idx="51">
                  <c:v>1.34362</c:v>
                </c:pt>
                <c:pt idx="52">
                  <c:v>1.34846</c:v>
                </c:pt>
                <c:pt idx="53">
                  <c:v>1.34846</c:v>
                </c:pt>
                <c:pt idx="54">
                  <c:v>1.34361</c:v>
                </c:pt>
                <c:pt idx="55">
                  <c:v>1.3445499999999999</c:v>
                </c:pt>
                <c:pt idx="56">
                  <c:v>1.3493900000000001</c:v>
                </c:pt>
                <c:pt idx="57">
                  <c:v>1.3542400000000001</c:v>
                </c:pt>
                <c:pt idx="58">
                  <c:v>1.3523499999999999</c:v>
                </c:pt>
                <c:pt idx="59">
                  <c:v>1.34748</c:v>
                </c:pt>
                <c:pt idx="60">
                  <c:v>1.3349500000000001</c:v>
                </c:pt>
                <c:pt idx="61">
                  <c:v>1.3436300000000001</c:v>
                </c:pt>
                <c:pt idx="62">
                  <c:v>1.34846</c:v>
                </c:pt>
                <c:pt idx="63">
                  <c:v>1.361</c:v>
                </c:pt>
                <c:pt idx="64">
                  <c:v>1.3658999999999999</c:v>
                </c:pt>
                <c:pt idx="65">
                  <c:v>1.3649500000000001</c:v>
                </c:pt>
                <c:pt idx="66">
                  <c:v>1.36208</c:v>
                </c:pt>
                <c:pt idx="67">
                  <c:v>1.3679399999999999</c:v>
                </c:pt>
                <c:pt idx="68">
                  <c:v>1.37368</c:v>
                </c:pt>
                <c:pt idx="69">
                  <c:v>1.3727199999999999</c:v>
                </c:pt>
                <c:pt idx="70">
                  <c:v>1.3708</c:v>
                </c:pt>
                <c:pt idx="71">
                  <c:v>1.37368</c:v>
                </c:pt>
                <c:pt idx="72">
                  <c:v>1.36791</c:v>
                </c:pt>
                <c:pt idx="73">
                  <c:v>1.37571</c:v>
                </c:pt>
                <c:pt idx="74">
                  <c:v>1.3795599999999999</c:v>
                </c:pt>
                <c:pt idx="75">
                  <c:v>1.3959699999999999</c:v>
                </c:pt>
                <c:pt idx="76">
                  <c:v>1.40086</c:v>
                </c:pt>
                <c:pt idx="77">
                  <c:v>1.40086</c:v>
                </c:pt>
                <c:pt idx="78">
                  <c:v>1.3941399999999999</c:v>
                </c:pt>
                <c:pt idx="79">
                  <c:v>1.40097</c:v>
                </c:pt>
                <c:pt idx="80">
                  <c:v>1.40391</c:v>
                </c:pt>
                <c:pt idx="81">
                  <c:v>1.40587</c:v>
                </c:pt>
                <c:pt idx="82">
                  <c:v>1.40686</c:v>
                </c:pt>
                <c:pt idx="83">
                  <c:v>1.41361</c:v>
                </c:pt>
                <c:pt idx="84">
                  <c:v>1.41361</c:v>
                </c:pt>
                <c:pt idx="85">
                  <c:v>1.42238</c:v>
                </c:pt>
                <c:pt idx="86">
                  <c:v>1.42821</c:v>
                </c:pt>
                <c:pt idx="87">
                  <c:v>1.44278</c:v>
                </c:pt>
                <c:pt idx="88">
                  <c:v>1.44855</c:v>
                </c:pt>
                <c:pt idx="89">
                  <c:v>1.4504300000000001</c:v>
                </c:pt>
                <c:pt idx="90">
                  <c:v>1.4436100000000001</c:v>
                </c:pt>
                <c:pt idx="91">
                  <c:v>1.4514100000000001</c:v>
                </c:pt>
                <c:pt idx="92">
                  <c:v>1.4582299999999999</c:v>
                </c:pt>
                <c:pt idx="93">
                  <c:v>1.4504999999999999</c:v>
                </c:pt>
                <c:pt idx="94">
                  <c:v>1.4504999999999999</c:v>
                </c:pt>
                <c:pt idx="95">
                  <c:v>1.4592000000000001</c:v>
                </c:pt>
                <c:pt idx="96">
                  <c:v>1.4543900000000001</c:v>
                </c:pt>
                <c:pt idx="97">
                  <c:v>1.46122</c:v>
                </c:pt>
                <c:pt idx="98">
                  <c:v>1.4670700000000001</c:v>
                </c:pt>
                <c:pt idx="99">
                  <c:v>1.4777800000000001</c:v>
                </c:pt>
                <c:pt idx="100">
                  <c:v>1.4807300000000001</c:v>
                </c:pt>
                <c:pt idx="101">
                  <c:v>1.48177</c:v>
                </c:pt>
                <c:pt idx="102">
                  <c:v>1.4759899999999999</c:v>
                </c:pt>
                <c:pt idx="103">
                  <c:v>1.48278</c:v>
                </c:pt>
                <c:pt idx="104">
                  <c:v>1.4896</c:v>
                </c:pt>
                <c:pt idx="105">
                  <c:v>1.4896</c:v>
                </c:pt>
                <c:pt idx="106">
                  <c:v>1.49065</c:v>
                </c:pt>
                <c:pt idx="107">
                  <c:v>1.49542</c:v>
                </c:pt>
                <c:pt idx="108">
                  <c:v>1.49542</c:v>
                </c:pt>
                <c:pt idx="109">
                  <c:v>1.50125</c:v>
                </c:pt>
                <c:pt idx="110">
                  <c:v>1.50515</c:v>
                </c:pt>
                <c:pt idx="111">
                  <c:v>1.5138799999999999</c:v>
                </c:pt>
                <c:pt idx="112">
                  <c:v>1.51963</c:v>
                </c:pt>
                <c:pt idx="113">
                  <c:v>1.5254099999999999</c:v>
                </c:pt>
                <c:pt idx="114">
                  <c:v>1.5254099999999999</c:v>
                </c:pt>
                <c:pt idx="115">
                  <c:v>1.5350200000000001</c:v>
                </c:pt>
                <c:pt idx="116">
                  <c:v>1.5426899999999999</c:v>
                </c:pt>
                <c:pt idx="117">
                  <c:v>1.5447</c:v>
                </c:pt>
                <c:pt idx="118">
                  <c:v>1.5456300000000001</c:v>
                </c:pt>
                <c:pt idx="119">
                  <c:v>1.54949</c:v>
                </c:pt>
                <c:pt idx="120">
                  <c:v>1.5446899999999999</c:v>
                </c:pt>
                <c:pt idx="121">
                  <c:v>1.5524100000000001</c:v>
                </c:pt>
                <c:pt idx="122">
                  <c:v>1.55722</c:v>
                </c:pt>
                <c:pt idx="123">
                  <c:v>1.5746599999999999</c:v>
                </c:pt>
                <c:pt idx="124">
                  <c:v>1.5833200000000001</c:v>
                </c:pt>
                <c:pt idx="125">
                  <c:v>1.5823700000000001</c:v>
                </c:pt>
                <c:pt idx="126">
                  <c:v>1.5785800000000001</c:v>
                </c:pt>
                <c:pt idx="127">
                  <c:v>1.5853600000000001</c:v>
                </c:pt>
                <c:pt idx="128">
                  <c:v>1.5921799999999999</c:v>
                </c:pt>
                <c:pt idx="129">
                  <c:v>1.59314</c:v>
                </c:pt>
                <c:pt idx="130">
                  <c:v>1.5921799999999999</c:v>
                </c:pt>
                <c:pt idx="131">
                  <c:v>1.5921799999999999</c:v>
                </c:pt>
                <c:pt idx="132">
                  <c:v>1.58247</c:v>
                </c:pt>
                <c:pt idx="133">
                  <c:v>1.5853200000000001</c:v>
                </c:pt>
                <c:pt idx="134">
                  <c:v>1.5891200000000001</c:v>
                </c:pt>
                <c:pt idx="135">
                  <c:v>1.5997699999999999</c:v>
                </c:pt>
                <c:pt idx="136">
                  <c:v>1.60361</c:v>
                </c:pt>
                <c:pt idx="137">
                  <c:v>1.60361</c:v>
                </c:pt>
                <c:pt idx="138">
                  <c:v>1.5988</c:v>
                </c:pt>
                <c:pt idx="139">
                  <c:v>1.60263</c:v>
                </c:pt>
                <c:pt idx="140">
                  <c:v>1.60937</c:v>
                </c:pt>
                <c:pt idx="141">
                  <c:v>1.61226</c:v>
                </c:pt>
                <c:pt idx="142">
                  <c:v>1.6142000000000001</c:v>
                </c:pt>
                <c:pt idx="143">
                  <c:v>1.62001</c:v>
                </c:pt>
                <c:pt idx="144">
                  <c:v>1.6132</c:v>
                </c:pt>
                <c:pt idx="145">
                  <c:v>1.62192</c:v>
                </c:pt>
                <c:pt idx="146">
                  <c:v>1.6306700000000001</c:v>
                </c:pt>
                <c:pt idx="147">
                  <c:v>1.64714</c:v>
                </c:pt>
                <c:pt idx="148">
                  <c:v>1.6529100000000001</c:v>
                </c:pt>
                <c:pt idx="149">
                  <c:v>1.6567099999999999</c:v>
                </c:pt>
                <c:pt idx="150">
                  <c:v>1.6509100000000001</c:v>
                </c:pt>
                <c:pt idx="151">
                  <c:v>1.6509100000000001</c:v>
                </c:pt>
                <c:pt idx="152">
                  <c:v>1.6624699999999999</c:v>
                </c:pt>
                <c:pt idx="153">
                  <c:v>1.66147</c:v>
                </c:pt>
                <c:pt idx="154">
                  <c:v>1.66629</c:v>
                </c:pt>
                <c:pt idx="155">
                  <c:v>1.6672899999999999</c:v>
                </c:pt>
                <c:pt idx="156">
                  <c:v>1.65662</c:v>
                </c:pt>
                <c:pt idx="157">
                  <c:v>1.6654</c:v>
                </c:pt>
                <c:pt idx="158">
                  <c:v>1.6674</c:v>
                </c:pt>
                <c:pt idx="159">
                  <c:v>1.6760699999999999</c:v>
                </c:pt>
                <c:pt idx="160">
                  <c:v>1.68679</c:v>
                </c:pt>
                <c:pt idx="161">
                  <c:v>1.68865</c:v>
                </c:pt>
                <c:pt idx="162">
                  <c:v>1.67801</c:v>
                </c:pt>
                <c:pt idx="163">
                  <c:v>1.68472</c:v>
                </c:pt>
                <c:pt idx="164">
                  <c:v>1.69045</c:v>
                </c:pt>
                <c:pt idx="165">
                  <c:v>1.6875800000000001</c:v>
                </c:pt>
                <c:pt idx="166">
                  <c:v>1.68083</c:v>
                </c:pt>
                <c:pt idx="167">
                  <c:v>1.6788099999999999</c:v>
                </c:pt>
                <c:pt idx="168">
                  <c:v>1.6778</c:v>
                </c:pt>
                <c:pt idx="169">
                  <c:v>1.6826700000000001</c:v>
                </c:pt>
                <c:pt idx="170">
                  <c:v>1.6894</c:v>
                </c:pt>
                <c:pt idx="171">
                  <c:v>1.70106</c:v>
                </c:pt>
                <c:pt idx="172">
                  <c:v>1.7058199999999999</c:v>
                </c:pt>
                <c:pt idx="173">
                  <c:v>1.7058199999999999</c:v>
                </c:pt>
                <c:pt idx="174">
                  <c:v>1.70292</c:v>
                </c:pt>
                <c:pt idx="175">
                  <c:v>1.7076899999999999</c:v>
                </c:pt>
                <c:pt idx="176">
                  <c:v>1.7193000000000001</c:v>
                </c:pt>
                <c:pt idx="177">
                  <c:v>1.7222200000000001</c:v>
                </c:pt>
                <c:pt idx="178">
                  <c:v>1.72515</c:v>
                </c:pt>
                <c:pt idx="179">
                  <c:v>1.7280800000000001</c:v>
                </c:pt>
                <c:pt idx="180">
                  <c:v>1.72705</c:v>
                </c:pt>
                <c:pt idx="181">
                  <c:v>1.7356799999999999</c:v>
                </c:pt>
                <c:pt idx="182">
                  <c:v>1.7414099999999999</c:v>
                </c:pt>
                <c:pt idx="183">
                  <c:v>1.7539499999999999</c:v>
                </c:pt>
                <c:pt idx="184">
                  <c:v>1.7569300000000001</c:v>
                </c:pt>
                <c:pt idx="185">
                  <c:v>1.7549999999999999</c:v>
                </c:pt>
                <c:pt idx="186">
                  <c:v>1.7549999999999999</c:v>
                </c:pt>
                <c:pt idx="187">
                  <c:v>1.7579800000000001</c:v>
                </c:pt>
                <c:pt idx="188">
                  <c:v>1.76677</c:v>
                </c:pt>
                <c:pt idx="189">
                  <c:v>1.7676499999999999</c:v>
                </c:pt>
                <c:pt idx="190">
                  <c:v>1.76854</c:v>
                </c:pt>
                <c:pt idx="191">
                  <c:v>1.7763199999999999</c:v>
                </c:pt>
                <c:pt idx="192">
                  <c:v>1.77241</c:v>
                </c:pt>
                <c:pt idx="193">
                  <c:v>1.77915</c:v>
                </c:pt>
                <c:pt idx="194">
                  <c:v>1.7869699999999999</c:v>
                </c:pt>
                <c:pt idx="195">
                  <c:v>1.7977000000000001</c:v>
                </c:pt>
                <c:pt idx="196">
                  <c:v>1.8054300000000001</c:v>
                </c:pt>
                <c:pt idx="197">
                  <c:v>1.8083100000000001</c:v>
                </c:pt>
                <c:pt idx="198">
                  <c:v>1.8083100000000001</c:v>
                </c:pt>
                <c:pt idx="199">
                  <c:v>1.81412</c:v>
                </c:pt>
                <c:pt idx="200">
                  <c:v>1.8208899999999999</c:v>
                </c:pt>
                <c:pt idx="201">
                  <c:v>1.8257399999999999</c:v>
                </c:pt>
                <c:pt idx="202">
                  <c:v>1.82961</c:v>
                </c:pt>
                <c:pt idx="203">
                  <c:v>1.83832</c:v>
                </c:pt>
                <c:pt idx="204">
                  <c:v>1.82864</c:v>
                </c:pt>
                <c:pt idx="205">
                  <c:v>1.8354200000000001</c:v>
                </c:pt>
                <c:pt idx="206">
                  <c:v>1.84413</c:v>
                </c:pt>
                <c:pt idx="207">
                  <c:v>1.8547800000000001</c:v>
                </c:pt>
                <c:pt idx="208">
                  <c:v>1.8586499999999999</c:v>
                </c:pt>
                <c:pt idx="209">
                  <c:v>1.8605799999999999</c:v>
                </c:pt>
                <c:pt idx="210">
                  <c:v>1.8605799999999999</c:v>
                </c:pt>
                <c:pt idx="211">
                  <c:v>1.86446</c:v>
                </c:pt>
                <c:pt idx="212">
                  <c:v>1.8693</c:v>
                </c:pt>
                <c:pt idx="213">
                  <c:v>1.8712299999999999</c:v>
                </c:pt>
                <c:pt idx="214">
                  <c:v>1.8741399999999999</c:v>
                </c:pt>
                <c:pt idx="215">
                  <c:v>1.8789800000000001</c:v>
                </c:pt>
                <c:pt idx="216">
                  <c:v>1.8722000000000001</c:v>
                </c:pt>
                <c:pt idx="217">
                  <c:v>1.87995</c:v>
                </c:pt>
                <c:pt idx="218">
                  <c:v>1.8876900000000001</c:v>
                </c:pt>
                <c:pt idx="219">
                  <c:v>1.90221</c:v>
                </c:pt>
                <c:pt idx="220">
                  <c:v>1.9138299999999999</c:v>
                </c:pt>
                <c:pt idx="221">
                  <c:v>1.92157</c:v>
                </c:pt>
                <c:pt idx="222">
                  <c:v>1.92157</c:v>
                </c:pt>
                <c:pt idx="223">
                  <c:v>1.92835</c:v>
                </c:pt>
                <c:pt idx="224">
                  <c:v>1.93706</c:v>
                </c:pt>
                <c:pt idx="225">
                  <c:v>1.9399599999999999</c:v>
                </c:pt>
                <c:pt idx="226">
                  <c:v>1.9467399999999999</c:v>
                </c:pt>
                <c:pt idx="227">
                  <c:v>1.9622299999999999</c:v>
                </c:pt>
                <c:pt idx="228">
                  <c:v>1.9515800000000001</c:v>
                </c:pt>
                <c:pt idx="229">
                  <c:v>1.9661</c:v>
                </c:pt>
                <c:pt idx="230">
                  <c:v>1.9786900000000001</c:v>
                </c:pt>
                <c:pt idx="231">
                  <c:v>1.98837</c:v>
                </c:pt>
                <c:pt idx="232">
                  <c:v>1.9961100000000001</c:v>
                </c:pt>
                <c:pt idx="233">
                  <c:v>2.0067599999999999</c:v>
                </c:pt>
                <c:pt idx="234">
                  <c:v>1.9951399999999999</c:v>
                </c:pt>
                <c:pt idx="235">
                  <c:v>2.0067599999999999</c:v>
                </c:pt>
                <c:pt idx="236">
                  <c:v>2.0135399999999999</c:v>
                </c:pt>
                <c:pt idx="237">
                  <c:v>2.0222500000000001</c:v>
                </c:pt>
                <c:pt idx="238">
                  <c:v>2.0299900000000002</c:v>
                </c:pt>
                <c:pt idx="239">
                  <c:v>2.0416099999999999</c:v>
                </c:pt>
                <c:pt idx="240">
                  <c:v>2.0309599999999999</c:v>
                </c:pt>
                <c:pt idx="241">
                  <c:v>2.0464500000000001</c:v>
                </c:pt>
                <c:pt idx="242">
                  <c:v>2.0532300000000001</c:v>
                </c:pt>
                <c:pt idx="243">
                  <c:v>2.0716199999999998</c:v>
                </c:pt>
                <c:pt idx="244">
                  <c:v>2.0822699999999998</c:v>
                </c:pt>
                <c:pt idx="245">
                  <c:v>2.0987200000000001</c:v>
                </c:pt>
                <c:pt idx="246">
                  <c:v>2.0958199999999998</c:v>
                </c:pt>
                <c:pt idx="247">
                  <c:v>2.1025999999999998</c:v>
                </c:pt>
                <c:pt idx="248">
                  <c:v>2.1142099999999999</c:v>
                </c:pt>
                <c:pt idx="249">
                  <c:v>2.10744</c:v>
                </c:pt>
                <c:pt idx="250">
                  <c:v>2.0909800000000001</c:v>
                </c:pt>
                <c:pt idx="251">
                  <c:v>2.0609700000000002</c:v>
                </c:pt>
                <c:pt idx="252">
                  <c:v>2.0338699999999998</c:v>
                </c:pt>
                <c:pt idx="253">
                  <c:v>2.0464500000000001</c:v>
                </c:pt>
                <c:pt idx="254">
                  <c:v>2.04548</c:v>
                </c:pt>
                <c:pt idx="255">
                  <c:v>2.0474199999999998</c:v>
                </c:pt>
                <c:pt idx="256">
                  <c:v>2.06</c:v>
                </c:pt>
                <c:pt idx="257">
                  <c:v>2.0658099999999999</c:v>
                </c:pt>
                <c:pt idx="258">
                  <c:v>2.0658099999999999</c:v>
                </c:pt>
                <c:pt idx="259">
                  <c:v>2.0754899999999998</c:v>
                </c:pt>
                <c:pt idx="260">
                  <c:v>2.0842000000000001</c:v>
                </c:pt>
                <c:pt idx="261">
                  <c:v>2.0909800000000001</c:v>
                </c:pt>
                <c:pt idx="262">
                  <c:v>2.0967899999999999</c:v>
                </c:pt>
                <c:pt idx="263">
                  <c:v>2.1103399999999999</c:v>
                </c:pt>
                <c:pt idx="264">
                  <c:v>2.1093700000000002</c:v>
                </c:pt>
                <c:pt idx="265">
                  <c:v>2.1219600000000001</c:v>
                </c:pt>
                <c:pt idx="266">
                  <c:v>2.1364800000000002</c:v>
                </c:pt>
                <c:pt idx="267">
                  <c:v>2.1568100000000001</c:v>
                </c:pt>
                <c:pt idx="268">
                  <c:v>2.1645500000000002</c:v>
                </c:pt>
                <c:pt idx="269">
                  <c:v>2.1693899999999999</c:v>
                </c:pt>
                <c:pt idx="270">
                  <c:v>2.1645500000000002</c:v>
                </c:pt>
                <c:pt idx="271">
                  <c:v>2.17326</c:v>
                </c:pt>
                <c:pt idx="272">
                  <c:v>2.1810100000000001</c:v>
                </c:pt>
                <c:pt idx="273">
                  <c:v>2.1858499999999998</c:v>
                </c:pt>
                <c:pt idx="274">
                  <c:v>2.1955300000000002</c:v>
                </c:pt>
                <c:pt idx="275">
                  <c:v>2.21102</c:v>
                </c:pt>
                <c:pt idx="276">
                  <c:v>2.2168299999999999</c:v>
                </c:pt>
                <c:pt idx="277">
                  <c:v>2.23909</c:v>
                </c:pt>
                <c:pt idx="278">
                  <c:v>2.2507100000000002</c:v>
                </c:pt>
                <c:pt idx="279">
                  <c:v>2.2690999999999999</c:v>
                </c:pt>
                <c:pt idx="280">
                  <c:v>2.27684</c:v>
                </c:pt>
                <c:pt idx="281">
                  <c:v>2.27684</c:v>
                </c:pt>
                <c:pt idx="282">
                  <c:v>2.2719999999999998</c:v>
                </c:pt>
                <c:pt idx="283">
                  <c:v>2.2855599999999998</c:v>
                </c:pt>
                <c:pt idx="284">
                  <c:v>2.3029799999999998</c:v>
                </c:pt>
                <c:pt idx="285">
                  <c:v>2.3039499999999999</c:v>
                </c:pt>
                <c:pt idx="286">
                  <c:v>2.3087900000000001</c:v>
                </c:pt>
                <c:pt idx="287">
                  <c:v>2.3174999999999999</c:v>
                </c:pt>
                <c:pt idx="288">
                  <c:v>2.3039499999999999</c:v>
                </c:pt>
                <c:pt idx="289">
                  <c:v>2.3223400000000001</c:v>
                </c:pt>
                <c:pt idx="290">
                  <c:v>2.3310599999999999</c:v>
                </c:pt>
                <c:pt idx="291">
                  <c:v>2.3475100000000002</c:v>
                </c:pt>
                <c:pt idx="292">
                  <c:v>2.3465400000000001</c:v>
                </c:pt>
                <c:pt idx="293">
                  <c:v>2.3407399999999998</c:v>
                </c:pt>
                <c:pt idx="294">
                  <c:v>2.3436400000000002</c:v>
                </c:pt>
                <c:pt idx="295">
                  <c:v>2.3523499999999999</c:v>
                </c:pt>
                <c:pt idx="296">
                  <c:v>2.3639700000000001</c:v>
                </c:pt>
                <c:pt idx="297">
                  <c:v>2.3775200000000001</c:v>
                </c:pt>
                <c:pt idx="298">
                  <c:v>2.3775200000000001</c:v>
                </c:pt>
                <c:pt idx="299">
                  <c:v>2.3891399999999998</c:v>
                </c:pt>
              </c:numCache>
            </c:numRef>
          </c:val>
          <c:smooth val="0"/>
          <c:extLst>
            <c:ext xmlns:c16="http://schemas.microsoft.com/office/drawing/2014/chart" uri="{C3380CC4-5D6E-409C-BE32-E72D297353CC}">
              <c16:uniqueId val="{00000000-3B55-40D5-9BD5-70EF60121C09}"/>
            </c:ext>
          </c:extLst>
        </c:ser>
        <c:ser>
          <c:idx val="1"/>
          <c:order val="1"/>
          <c:tx>
            <c:strRef>
              <c:f>'Section 2'!$C$5</c:f>
              <c:strCache>
                <c:ptCount val="1"/>
                <c:pt idx="0">
                  <c:v>UK One-Month Treasury Bills</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2'!$C$6:$C$305</c:f>
              <c:numCache>
                <c:formatCode>0.00</c:formatCode>
                <c:ptCount val="300"/>
                <c:pt idx="0">
                  <c:v>1.00698</c:v>
                </c:pt>
                <c:pt idx="1">
                  <c:v>1.0143500000000001</c:v>
                </c:pt>
                <c:pt idx="2">
                  <c:v>1.02142</c:v>
                </c:pt>
                <c:pt idx="3">
                  <c:v>1.0281400000000001</c:v>
                </c:pt>
                <c:pt idx="4">
                  <c:v>1.03423</c:v>
                </c:pt>
                <c:pt idx="5">
                  <c:v>1.0421</c:v>
                </c:pt>
                <c:pt idx="6">
                  <c:v>1.05091</c:v>
                </c:pt>
                <c:pt idx="7">
                  <c:v>1.06114</c:v>
                </c:pt>
                <c:pt idx="8">
                  <c:v>1.07152</c:v>
                </c:pt>
                <c:pt idx="9">
                  <c:v>1.08206</c:v>
                </c:pt>
                <c:pt idx="10">
                  <c:v>1.09365</c:v>
                </c:pt>
                <c:pt idx="11">
                  <c:v>1.1053299999999999</c:v>
                </c:pt>
                <c:pt idx="12">
                  <c:v>1.1170599999999999</c:v>
                </c:pt>
                <c:pt idx="13">
                  <c:v>1.1291100000000001</c:v>
                </c:pt>
                <c:pt idx="14">
                  <c:v>1.14107</c:v>
                </c:pt>
                <c:pt idx="15">
                  <c:v>1.1531199999999999</c:v>
                </c:pt>
                <c:pt idx="16">
                  <c:v>1.16648</c:v>
                </c:pt>
                <c:pt idx="17">
                  <c:v>1.17988</c:v>
                </c:pt>
                <c:pt idx="18">
                  <c:v>1.1934100000000001</c:v>
                </c:pt>
                <c:pt idx="19">
                  <c:v>1.2072099999999999</c:v>
                </c:pt>
                <c:pt idx="20">
                  <c:v>1.22156</c:v>
                </c:pt>
                <c:pt idx="21">
                  <c:v>1.23689</c:v>
                </c:pt>
                <c:pt idx="22">
                  <c:v>1.2523</c:v>
                </c:pt>
                <c:pt idx="23">
                  <c:v>1.2678700000000001</c:v>
                </c:pt>
                <c:pt idx="24">
                  <c:v>1.2835799999999999</c:v>
                </c:pt>
                <c:pt idx="25">
                  <c:v>1.2995000000000001</c:v>
                </c:pt>
                <c:pt idx="26">
                  <c:v>1.3155699999999999</c:v>
                </c:pt>
                <c:pt idx="27">
                  <c:v>1.3319099999999999</c:v>
                </c:pt>
                <c:pt idx="28">
                  <c:v>1.34839</c:v>
                </c:pt>
                <c:pt idx="29">
                  <c:v>1.3650500000000001</c:v>
                </c:pt>
                <c:pt idx="30">
                  <c:v>1.38185</c:v>
                </c:pt>
                <c:pt idx="31">
                  <c:v>1.3989</c:v>
                </c:pt>
                <c:pt idx="32">
                  <c:v>1.41612</c:v>
                </c:pt>
                <c:pt idx="33">
                  <c:v>1.43241</c:v>
                </c:pt>
                <c:pt idx="34">
                  <c:v>1.44886</c:v>
                </c:pt>
                <c:pt idx="35">
                  <c:v>1.4655899999999999</c:v>
                </c:pt>
                <c:pt idx="36">
                  <c:v>1.48244</c:v>
                </c:pt>
                <c:pt idx="37">
                  <c:v>1.4980500000000001</c:v>
                </c:pt>
                <c:pt idx="38">
                  <c:v>1.51322</c:v>
                </c:pt>
                <c:pt idx="39">
                  <c:v>1.52786</c:v>
                </c:pt>
                <c:pt idx="40">
                  <c:v>1.54216</c:v>
                </c:pt>
                <c:pt idx="41">
                  <c:v>1.5565500000000001</c:v>
                </c:pt>
                <c:pt idx="42">
                  <c:v>1.57054</c:v>
                </c:pt>
                <c:pt idx="43">
                  <c:v>1.58457</c:v>
                </c:pt>
                <c:pt idx="44">
                  <c:v>1.59826</c:v>
                </c:pt>
                <c:pt idx="45">
                  <c:v>1.61195</c:v>
                </c:pt>
                <c:pt idx="46">
                  <c:v>1.62588</c:v>
                </c:pt>
                <c:pt idx="47">
                  <c:v>1.6397999999999999</c:v>
                </c:pt>
                <c:pt idx="48">
                  <c:v>1.6539200000000001</c:v>
                </c:pt>
                <c:pt idx="49">
                  <c:v>1.66804</c:v>
                </c:pt>
                <c:pt idx="50">
                  <c:v>1.68224</c:v>
                </c:pt>
                <c:pt idx="51">
                  <c:v>1.6966399999999999</c:v>
                </c:pt>
                <c:pt idx="52">
                  <c:v>1.7103600000000001</c:v>
                </c:pt>
                <c:pt idx="53">
                  <c:v>1.7242299999999999</c:v>
                </c:pt>
                <c:pt idx="54">
                  <c:v>1.73817</c:v>
                </c:pt>
                <c:pt idx="55">
                  <c:v>1.7524599999999999</c:v>
                </c:pt>
                <c:pt idx="56">
                  <c:v>1.7649600000000001</c:v>
                </c:pt>
                <c:pt idx="57">
                  <c:v>1.77634</c:v>
                </c:pt>
                <c:pt idx="58">
                  <c:v>1.7863899999999999</c:v>
                </c:pt>
                <c:pt idx="59">
                  <c:v>1.79616</c:v>
                </c:pt>
                <c:pt idx="60">
                  <c:v>1.8047200000000001</c:v>
                </c:pt>
                <c:pt idx="61">
                  <c:v>1.8133600000000001</c:v>
                </c:pt>
                <c:pt idx="62">
                  <c:v>1.82195</c:v>
                </c:pt>
                <c:pt idx="63">
                  <c:v>1.8305800000000001</c:v>
                </c:pt>
                <c:pt idx="64">
                  <c:v>1.83924</c:v>
                </c:pt>
                <c:pt idx="65">
                  <c:v>1.8478600000000001</c:v>
                </c:pt>
                <c:pt idx="66">
                  <c:v>1.8566100000000001</c:v>
                </c:pt>
                <c:pt idx="67">
                  <c:v>1.86531</c:v>
                </c:pt>
                <c:pt idx="68">
                  <c:v>1.8739399999999999</c:v>
                </c:pt>
                <c:pt idx="69">
                  <c:v>1.8827199999999999</c:v>
                </c:pt>
                <c:pt idx="70">
                  <c:v>1.8907499999999999</c:v>
                </c:pt>
                <c:pt idx="71">
                  <c:v>1.8988799999999999</c:v>
                </c:pt>
                <c:pt idx="72">
                  <c:v>1.90707</c:v>
                </c:pt>
                <c:pt idx="73">
                  <c:v>1.9148799999999999</c:v>
                </c:pt>
                <c:pt idx="74">
                  <c:v>1.9227399999999999</c:v>
                </c:pt>
                <c:pt idx="75">
                  <c:v>1.9305300000000001</c:v>
                </c:pt>
                <c:pt idx="76">
                  <c:v>1.93831</c:v>
                </c:pt>
                <c:pt idx="77">
                  <c:v>1.94621</c:v>
                </c:pt>
                <c:pt idx="78">
                  <c:v>1.95438</c:v>
                </c:pt>
                <c:pt idx="79">
                  <c:v>1.9622999999999999</c:v>
                </c:pt>
                <c:pt idx="80">
                  <c:v>1.97082</c:v>
                </c:pt>
                <c:pt idx="81">
                  <c:v>1.9795799999999999</c:v>
                </c:pt>
                <c:pt idx="82">
                  <c:v>1.9885999999999999</c:v>
                </c:pt>
                <c:pt idx="83">
                  <c:v>1.99841</c:v>
                </c:pt>
                <c:pt idx="84">
                  <c:v>2.0089700000000001</c:v>
                </c:pt>
                <c:pt idx="85">
                  <c:v>2.0196200000000002</c:v>
                </c:pt>
                <c:pt idx="86">
                  <c:v>2.0299299999999998</c:v>
                </c:pt>
                <c:pt idx="87">
                  <c:v>2.04088</c:v>
                </c:pt>
                <c:pt idx="88">
                  <c:v>2.0511400000000002</c:v>
                </c:pt>
                <c:pt idx="89">
                  <c:v>2.0618799999999999</c:v>
                </c:pt>
                <c:pt idx="90">
                  <c:v>2.0732699999999999</c:v>
                </c:pt>
                <c:pt idx="91">
                  <c:v>2.08467</c:v>
                </c:pt>
                <c:pt idx="92">
                  <c:v>2.09619</c:v>
                </c:pt>
                <c:pt idx="93">
                  <c:v>2.10771</c:v>
                </c:pt>
                <c:pt idx="94">
                  <c:v>2.1193300000000002</c:v>
                </c:pt>
                <c:pt idx="95">
                  <c:v>2.1305900000000002</c:v>
                </c:pt>
                <c:pt idx="96">
                  <c:v>2.14147</c:v>
                </c:pt>
                <c:pt idx="97">
                  <c:v>2.1524000000000001</c:v>
                </c:pt>
                <c:pt idx="98">
                  <c:v>2.1630500000000001</c:v>
                </c:pt>
                <c:pt idx="99">
                  <c:v>2.1736900000000001</c:v>
                </c:pt>
                <c:pt idx="100">
                  <c:v>2.18438</c:v>
                </c:pt>
                <c:pt idx="101">
                  <c:v>2.1947000000000001</c:v>
                </c:pt>
                <c:pt idx="102">
                  <c:v>2.2050299999999998</c:v>
                </c:pt>
                <c:pt idx="103">
                  <c:v>2.2154199999999999</c:v>
                </c:pt>
                <c:pt idx="104">
                  <c:v>2.2259099999999998</c:v>
                </c:pt>
                <c:pt idx="105">
                  <c:v>2.2368000000000001</c:v>
                </c:pt>
                <c:pt idx="106">
                  <c:v>2.2478699999999998</c:v>
                </c:pt>
                <c:pt idx="107">
                  <c:v>2.2590400000000002</c:v>
                </c:pt>
                <c:pt idx="108">
                  <c:v>2.2702200000000001</c:v>
                </c:pt>
                <c:pt idx="109">
                  <c:v>2.28145</c:v>
                </c:pt>
                <c:pt idx="110">
                  <c:v>2.29291</c:v>
                </c:pt>
                <c:pt idx="111">
                  <c:v>2.3046799999999998</c:v>
                </c:pt>
                <c:pt idx="112">
                  <c:v>2.3166799999999999</c:v>
                </c:pt>
                <c:pt idx="113">
                  <c:v>2.3292999999999999</c:v>
                </c:pt>
                <c:pt idx="114">
                  <c:v>2.3424800000000001</c:v>
                </c:pt>
                <c:pt idx="115">
                  <c:v>2.3559700000000001</c:v>
                </c:pt>
                <c:pt idx="116">
                  <c:v>2.3696100000000002</c:v>
                </c:pt>
                <c:pt idx="117">
                  <c:v>2.3835099999999998</c:v>
                </c:pt>
                <c:pt idx="118">
                  <c:v>2.3978799999999998</c:v>
                </c:pt>
                <c:pt idx="119">
                  <c:v>2.4123299999999999</c:v>
                </c:pt>
                <c:pt idx="120">
                  <c:v>2.42686</c:v>
                </c:pt>
                <c:pt idx="121">
                  <c:v>2.4414799999999999</c:v>
                </c:pt>
                <c:pt idx="122">
                  <c:v>2.4561999999999999</c:v>
                </c:pt>
                <c:pt idx="123">
                  <c:v>2.4710000000000001</c:v>
                </c:pt>
                <c:pt idx="124">
                  <c:v>2.4858899999999999</c:v>
                </c:pt>
                <c:pt idx="125">
                  <c:v>2.5014599999999998</c:v>
                </c:pt>
                <c:pt idx="126">
                  <c:v>2.5169899999999998</c:v>
                </c:pt>
                <c:pt idx="127">
                  <c:v>2.5326300000000002</c:v>
                </c:pt>
                <c:pt idx="128">
                  <c:v>2.54819</c:v>
                </c:pt>
                <c:pt idx="129">
                  <c:v>2.5634100000000002</c:v>
                </c:pt>
                <c:pt idx="130">
                  <c:v>2.5775100000000002</c:v>
                </c:pt>
                <c:pt idx="131">
                  <c:v>2.5904600000000002</c:v>
                </c:pt>
                <c:pt idx="132">
                  <c:v>2.6029300000000002</c:v>
                </c:pt>
                <c:pt idx="133">
                  <c:v>2.6146099999999999</c:v>
                </c:pt>
                <c:pt idx="134">
                  <c:v>2.62582</c:v>
                </c:pt>
                <c:pt idx="135">
                  <c:v>2.6369500000000001</c:v>
                </c:pt>
                <c:pt idx="136">
                  <c:v>2.6482600000000001</c:v>
                </c:pt>
                <c:pt idx="137">
                  <c:v>2.6589200000000002</c:v>
                </c:pt>
                <c:pt idx="138">
                  <c:v>2.6697700000000002</c:v>
                </c:pt>
                <c:pt idx="139">
                  <c:v>2.68066</c:v>
                </c:pt>
                <c:pt idx="140">
                  <c:v>2.6921499999999998</c:v>
                </c:pt>
                <c:pt idx="141">
                  <c:v>2.7037</c:v>
                </c:pt>
                <c:pt idx="142">
                  <c:v>2.7156500000000001</c:v>
                </c:pt>
                <c:pt idx="143">
                  <c:v>2.7278699999999998</c:v>
                </c:pt>
                <c:pt idx="144">
                  <c:v>2.7404999999999999</c:v>
                </c:pt>
                <c:pt idx="145">
                  <c:v>2.7542800000000001</c:v>
                </c:pt>
                <c:pt idx="146">
                  <c:v>2.7676799999999999</c:v>
                </c:pt>
                <c:pt idx="147">
                  <c:v>2.7812999999999999</c:v>
                </c:pt>
                <c:pt idx="148">
                  <c:v>2.7949799999999998</c:v>
                </c:pt>
                <c:pt idx="149">
                  <c:v>2.8087300000000002</c:v>
                </c:pt>
                <c:pt idx="150">
                  <c:v>2.8224800000000001</c:v>
                </c:pt>
                <c:pt idx="151">
                  <c:v>2.83629</c:v>
                </c:pt>
                <c:pt idx="152">
                  <c:v>2.8500999999999999</c:v>
                </c:pt>
                <c:pt idx="153">
                  <c:v>2.8638400000000002</c:v>
                </c:pt>
                <c:pt idx="154">
                  <c:v>2.87771</c:v>
                </c:pt>
                <c:pt idx="155">
                  <c:v>2.8916400000000002</c:v>
                </c:pt>
                <c:pt idx="156">
                  <c:v>2.9054899999999999</c:v>
                </c:pt>
                <c:pt idx="157">
                  <c:v>2.9190499999999999</c:v>
                </c:pt>
                <c:pt idx="158">
                  <c:v>2.93268</c:v>
                </c:pt>
                <c:pt idx="159">
                  <c:v>2.94638</c:v>
                </c:pt>
                <c:pt idx="160">
                  <c:v>2.9591699999999999</c:v>
                </c:pt>
                <c:pt idx="161">
                  <c:v>2.9717099999999999</c:v>
                </c:pt>
                <c:pt idx="162">
                  <c:v>2.9842200000000001</c:v>
                </c:pt>
                <c:pt idx="163">
                  <c:v>2.9961600000000002</c:v>
                </c:pt>
                <c:pt idx="164">
                  <c:v>3.00732</c:v>
                </c:pt>
                <c:pt idx="165">
                  <c:v>3.0180500000000001</c:v>
                </c:pt>
                <c:pt idx="166">
                  <c:v>3.0276299999999998</c:v>
                </c:pt>
                <c:pt idx="167">
                  <c:v>3.0373999999999999</c:v>
                </c:pt>
                <c:pt idx="168">
                  <c:v>3.0472000000000001</c:v>
                </c:pt>
                <c:pt idx="169">
                  <c:v>3.0569500000000001</c:v>
                </c:pt>
                <c:pt idx="170">
                  <c:v>3.0670500000000001</c:v>
                </c:pt>
                <c:pt idx="171">
                  <c:v>3.0771099999999998</c:v>
                </c:pt>
                <c:pt idx="172">
                  <c:v>3.0870799999999998</c:v>
                </c:pt>
                <c:pt idx="173">
                  <c:v>3.0970800000000001</c:v>
                </c:pt>
                <c:pt idx="174">
                  <c:v>3.10711</c:v>
                </c:pt>
                <c:pt idx="175">
                  <c:v>3.1171000000000002</c:v>
                </c:pt>
                <c:pt idx="176">
                  <c:v>3.1271100000000001</c:v>
                </c:pt>
                <c:pt idx="177">
                  <c:v>3.1371600000000002</c:v>
                </c:pt>
                <c:pt idx="178">
                  <c:v>3.14724</c:v>
                </c:pt>
                <c:pt idx="179">
                  <c:v>3.1574399999999998</c:v>
                </c:pt>
                <c:pt idx="180">
                  <c:v>3.1676700000000002</c:v>
                </c:pt>
                <c:pt idx="181">
                  <c:v>3.1779299999999999</c:v>
                </c:pt>
                <c:pt idx="182">
                  <c:v>3.1873100000000001</c:v>
                </c:pt>
                <c:pt idx="183">
                  <c:v>3.19672</c:v>
                </c:pt>
                <c:pt idx="184">
                  <c:v>3.2062300000000001</c:v>
                </c:pt>
                <c:pt idx="185">
                  <c:v>3.2157800000000001</c:v>
                </c:pt>
                <c:pt idx="186">
                  <c:v>3.22472</c:v>
                </c:pt>
                <c:pt idx="187">
                  <c:v>3.2336900000000002</c:v>
                </c:pt>
                <c:pt idx="188">
                  <c:v>3.2433299999999998</c:v>
                </c:pt>
                <c:pt idx="189">
                  <c:v>3.2529400000000002</c:v>
                </c:pt>
                <c:pt idx="190">
                  <c:v>3.2630499999999998</c:v>
                </c:pt>
                <c:pt idx="191">
                  <c:v>3.2732800000000002</c:v>
                </c:pt>
                <c:pt idx="192">
                  <c:v>3.2835399999999999</c:v>
                </c:pt>
                <c:pt idx="193">
                  <c:v>3.2944399999999998</c:v>
                </c:pt>
                <c:pt idx="194">
                  <c:v>3.3053699999999999</c:v>
                </c:pt>
                <c:pt idx="195">
                  <c:v>3.3168600000000001</c:v>
                </c:pt>
                <c:pt idx="196">
                  <c:v>3.3290000000000002</c:v>
                </c:pt>
                <c:pt idx="197">
                  <c:v>3.3416999999999999</c:v>
                </c:pt>
                <c:pt idx="198">
                  <c:v>3.35446</c:v>
                </c:pt>
                <c:pt idx="199">
                  <c:v>3.3674599999999999</c:v>
                </c:pt>
                <c:pt idx="200">
                  <c:v>3.3810799999999999</c:v>
                </c:pt>
                <c:pt idx="201">
                  <c:v>3.39486</c:v>
                </c:pt>
                <c:pt idx="202">
                  <c:v>3.40815</c:v>
                </c:pt>
                <c:pt idx="203">
                  <c:v>3.42319</c:v>
                </c:pt>
                <c:pt idx="204">
                  <c:v>3.43573</c:v>
                </c:pt>
                <c:pt idx="205">
                  <c:v>3.4481099999999998</c:v>
                </c:pt>
                <c:pt idx="206">
                  <c:v>3.4620600000000001</c:v>
                </c:pt>
                <c:pt idx="207">
                  <c:v>3.4765700000000002</c:v>
                </c:pt>
                <c:pt idx="208">
                  <c:v>3.4899900000000001</c:v>
                </c:pt>
                <c:pt idx="209">
                  <c:v>3.5037199999999999</c:v>
                </c:pt>
                <c:pt idx="210">
                  <c:v>3.5177299999999998</c:v>
                </c:pt>
                <c:pt idx="211">
                  <c:v>3.5313599999999998</c:v>
                </c:pt>
                <c:pt idx="212">
                  <c:v>3.5449299999999999</c:v>
                </c:pt>
                <c:pt idx="213">
                  <c:v>3.5575600000000001</c:v>
                </c:pt>
                <c:pt idx="214">
                  <c:v>3.57057</c:v>
                </c:pt>
                <c:pt idx="215">
                  <c:v>3.5849899999999999</c:v>
                </c:pt>
                <c:pt idx="216">
                  <c:v>3.59795</c:v>
                </c:pt>
                <c:pt idx="217">
                  <c:v>3.6101899999999998</c:v>
                </c:pt>
                <c:pt idx="218">
                  <c:v>3.6246299999999998</c:v>
                </c:pt>
                <c:pt idx="219">
                  <c:v>3.6378499999999998</c:v>
                </c:pt>
                <c:pt idx="220">
                  <c:v>3.6512500000000001</c:v>
                </c:pt>
                <c:pt idx="221">
                  <c:v>3.6657299999999999</c:v>
                </c:pt>
                <c:pt idx="222">
                  <c:v>3.6790600000000002</c:v>
                </c:pt>
                <c:pt idx="223">
                  <c:v>3.6933500000000001</c:v>
                </c:pt>
                <c:pt idx="224">
                  <c:v>3.7084999999999999</c:v>
                </c:pt>
                <c:pt idx="225">
                  <c:v>3.7233800000000001</c:v>
                </c:pt>
                <c:pt idx="226">
                  <c:v>3.7387299999999999</c:v>
                </c:pt>
                <c:pt idx="227">
                  <c:v>3.75536</c:v>
                </c:pt>
                <c:pt idx="228">
                  <c:v>3.7709800000000002</c:v>
                </c:pt>
                <c:pt idx="229">
                  <c:v>3.7863899999999999</c:v>
                </c:pt>
                <c:pt idx="230">
                  <c:v>3.8039800000000001</c:v>
                </c:pt>
                <c:pt idx="231">
                  <c:v>3.8203499999999999</c:v>
                </c:pt>
                <c:pt idx="232">
                  <c:v>3.8380200000000002</c:v>
                </c:pt>
                <c:pt idx="233">
                  <c:v>3.8561299999999998</c:v>
                </c:pt>
                <c:pt idx="234">
                  <c:v>3.8742999999999999</c:v>
                </c:pt>
                <c:pt idx="235">
                  <c:v>3.8946200000000002</c:v>
                </c:pt>
                <c:pt idx="236">
                  <c:v>3.9121999999999999</c:v>
                </c:pt>
                <c:pt idx="237">
                  <c:v>3.93126</c:v>
                </c:pt>
                <c:pt idx="238">
                  <c:v>3.9510200000000002</c:v>
                </c:pt>
                <c:pt idx="239">
                  <c:v>3.9695200000000002</c:v>
                </c:pt>
                <c:pt idx="240">
                  <c:v>3.9874100000000001</c:v>
                </c:pt>
                <c:pt idx="241">
                  <c:v>4.0053299999999998</c:v>
                </c:pt>
                <c:pt idx="242">
                  <c:v>4.0220099999999999</c:v>
                </c:pt>
                <c:pt idx="243">
                  <c:v>4.03911</c:v>
                </c:pt>
                <c:pt idx="244">
                  <c:v>4.05694</c:v>
                </c:pt>
                <c:pt idx="245">
                  <c:v>4.07334</c:v>
                </c:pt>
                <c:pt idx="246">
                  <c:v>4.0912300000000004</c:v>
                </c:pt>
                <c:pt idx="247">
                  <c:v>4.1091899999999999</c:v>
                </c:pt>
                <c:pt idx="248">
                  <c:v>4.1267500000000004</c:v>
                </c:pt>
                <c:pt idx="249">
                  <c:v>4.1443399999999997</c:v>
                </c:pt>
                <c:pt idx="250">
                  <c:v>4.1556499999999996</c:v>
                </c:pt>
                <c:pt idx="251">
                  <c:v>4.1621899999999998</c:v>
                </c:pt>
                <c:pt idx="252">
                  <c:v>4.1669900000000002</c:v>
                </c:pt>
                <c:pt idx="253">
                  <c:v>4.1701100000000002</c:v>
                </c:pt>
                <c:pt idx="254">
                  <c:v>4.1722099999999998</c:v>
                </c:pt>
                <c:pt idx="255">
                  <c:v>4.1742800000000004</c:v>
                </c:pt>
                <c:pt idx="256">
                  <c:v>4.1759000000000004</c:v>
                </c:pt>
                <c:pt idx="257">
                  <c:v>4.1774899999999997</c:v>
                </c:pt>
                <c:pt idx="258">
                  <c:v>4.1791600000000004</c:v>
                </c:pt>
                <c:pt idx="259">
                  <c:v>4.1803299999999997</c:v>
                </c:pt>
                <c:pt idx="260">
                  <c:v>4.1815100000000003</c:v>
                </c:pt>
                <c:pt idx="261">
                  <c:v>4.1828700000000003</c:v>
                </c:pt>
                <c:pt idx="262">
                  <c:v>4.1840700000000002</c:v>
                </c:pt>
                <c:pt idx="263">
                  <c:v>4.18553</c:v>
                </c:pt>
                <c:pt idx="264">
                  <c:v>4.1868499999999997</c:v>
                </c:pt>
                <c:pt idx="265">
                  <c:v>4.18825</c:v>
                </c:pt>
                <c:pt idx="266">
                  <c:v>4.1898900000000001</c:v>
                </c:pt>
                <c:pt idx="267">
                  <c:v>4.1916500000000001</c:v>
                </c:pt>
                <c:pt idx="268">
                  <c:v>4.1932099999999997</c:v>
                </c:pt>
                <c:pt idx="269">
                  <c:v>4.1948800000000004</c:v>
                </c:pt>
                <c:pt idx="270">
                  <c:v>4.1965899999999996</c:v>
                </c:pt>
                <c:pt idx="271">
                  <c:v>4.1982100000000004</c:v>
                </c:pt>
                <c:pt idx="272">
                  <c:v>4.1998300000000004</c:v>
                </c:pt>
                <c:pt idx="273">
                  <c:v>4.2015399999999996</c:v>
                </c:pt>
                <c:pt idx="274">
                  <c:v>4.2032299999999996</c:v>
                </c:pt>
                <c:pt idx="275">
                  <c:v>4.2051600000000002</c:v>
                </c:pt>
                <c:pt idx="276">
                  <c:v>4.2069200000000002</c:v>
                </c:pt>
                <c:pt idx="277">
                  <c:v>4.20852</c:v>
                </c:pt>
                <c:pt idx="278">
                  <c:v>4.2103299999999999</c:v>
                </c:pt>
                <c:pt idx="279">
                  <c:v>4.2122799999999998</c:v>
                </c:pt>
                <c:pt idx="280">
                  <c:v>4.2140399999999998</c:v>
                </c:pt>
                <c:pt idx="281">
                  <c:v>4.2158100000000003</c:v>
                </c:pt>
                <c:pt idx="282">
                  <c:v>4.2176</c:v>
                </c:pt>
                <c:pt idx="283">
                  <c:v>4.21943</c:v>
                </c:pt>
                <c:pt idx="284">
                  <c:v>4.2209300000000001</c:v>
                </c:pt>
                <c:pt idx="285">
                  <c:v>4.2224000000000004</c:v>
                </c:pt>
                <c:pt idx="286">
                  <c:v>4.2240700000000002</c:v>
                </c:pt>
                <c:pt idx="287">
                  <c:v>4.2257199999999999</c:v>
                </c:pt>
                <c:pt idx="288">
                  <c:v>4.2269199999999998</c:v>
                </c:pt>
                <c:pt idx="289">
                  <c:v>4.2280499999999996</c:v>
                </c:pt>
                <c:pt idx="290">
                  <c:v>4.2293000000000003</c:v>
                </c:pt>
                <c:pt idx="291">
                  <c:v>4.2304700000000004</c:v>
                </c:pt>
                <c:pt idx="292">
                  <c:v>4.23184</c:v>
                </c:pt>
                <c:pt idx="293">
                  <c:v>4.2331899999999996</c:v>
                </c:pt>
                <c:pt idx="294">
                  <c:v>4.2345100000000002</c:v>
                </c:pt>
                <c:pt idx="295">
                  <c:v>4.2358599999999997</c:v>
                </c:pt>
                <c:pt idx="296">
                  <c:v>4.23698</c:v>
                </c:pt>
                <c:pt idx="297">
                  <c:v>4.2382999999999997</c:v>
                </c:pt>
                <c:pt idx="298">
                  <c:v>4.2395500000000004</c:v>
                </c:pt>
                <c:pt idx="299">
                  <c:v>4.2406899999999998</c:v>
                </c:pt>
              </c:numCache>
            </c:numRef>
          </c:val>
          <c:smooth val="0"/>
          <c:extLst>
            <c:ext xmlns:c16="http://schemas.microsoft.com/office/drawing/2014/chart" uri="{C3380CC4-5D6E-409C-BE32-E72D297353CC}">
              <c16:uniqueId val="{00000001-3B55-40D5-9BD5-70EF60121C09}"/>
            </c:ext>
          </c:extLst>
        </c:ser>
        <c:ser>
          <c:idx val="2"/>
          <c:order val="2"/>
          <c:tx>
            <c:strRef>
              <c:f>'Section 2'!$D$5</c:f>
              <c:strCache>
                <c:ptCount val="1"/>
                <c:pt idx="0">
                  <c:v>MSCI World Index (gross div.)</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2'!$D$6:$D$305</c:f>
              <c:numCache>
                <c:formatCode>0.00</c:formatCode>
                <c:ptCount val="300"/>
                <c:pt idx="0">
                  <c:v>1.0951200000000001</c:v>
                </c:pt>
                <c:pt idx="1">
                  <c:v>1.1670499999999999</c:v>
                </c:pt>
                <c:pt idx="2">
                  <c:v>1.1173599999999999</c:v>
                </c:pt>
                <c:pt idx="3">
                  <c:v>1.1376900000000001</c:v>
                </c:pt>
                <c:pt idx="4">
                  <c:v>1.1394299999999999</c:v>
                </c:pt>
                <c:pt idx="5">
                  <c:v>1.2218800000000001</c:v>
                </c:pt>
                <c:pt idx="6">
                  <c:v>1.2466999999999999</c:v>
                </c:pt>
                <c:pt idx="7">
                  <c:v>1.1944399999999999</c:v>
                </c:pt>
                <c:pt idx="8">
                  <c:v>1.2411099999999999</c:v>
                </c:pt>
                <c:pt idx="9">
                  <c:v>1.2683899999999999</c:v>
                </c:pt>
                <c:pt idx="10">
                  <c:v>1.25074</c:v>
                </c:pt>
                <c:pt idx="11">
                  <c:v>1.2905199999999999</c:v>
                </c:pt>
                <c:pt idx="12">
                  <c:v>1.3832100000000001</c:v>
                </c:pt>
                <c:pt idx="13">
                  <c:v>1.38053</c:v>
                </c:pt>
                <c:pt idx="14">
                  <c:v>1.41784</c:v>
                </c:pt>
                <c:pt idx="15">
                  <c:v>1.4497899999999999</c:v>
                </c:pt>
                <c:pt idx="16">
                  <c:v>1.5198</c:v>
                </c:pt>
                <c:pt idx="17">
                  <c:v>1.52224</c:v>
                </c:pt>
                <c:pt idx="18">
                  <c:v>1.57952</c:v>
                </c:pt>
                <c:pt idx="19">
                  <c:v>1.63802</c:v>
                </c:pt>
                <c:pt idx="20">
                  <c:v>1.6318299999999999</c:v>
                </c:pt>
                <c:pt idx="21">
                  <c:v>1.6161300000000001</c:v>
                </c:pt>
                <c:pt idx="22">
                  <c:v>1.6922600000000001</c:v>
                </c:pt>
                <c:pt idx="23">
                  <c:v>1.70716</c:v>
                </c:pt>
                <c:pt idx="24">
                  <c:v>1.5550900000000001</c:v>
                </c:pt>
                <c:pt idx="25">
                  <c:v>1.4797800000000001</c:v>
                </c:pt>
                <c:pt idx="26">
                  <c:v>1.42926</c:v>
                </c:pt>
                <c:pt idx="27">
                  <c:v>1.41543</c:v>
                </c:pt>
                <c:pt idx="28">
                  <c:v>1.52837</c:v>
                </c:pt>
                <c:pt idx="29">
                  <c:v>1.45852</c:v>
                </c:pt>
                <c:pt idx="30">
                  <c:v>1.3810500000000001</c:v>
                </c:pt>
                <c:pt idx="31">
                  <c:v>1.2308399999999999</c:v>
                </c:pt>
                <c:pt idx="32">
                  <c:v>1.11364</c:v>
                </c:pt>
                <c:pt idx="33">
                  <c:v>1.1708799999999999</c:v>
                </c:pt>
                <c:pt idx="34">
                  <c:v>1.15696</c:v>
                </c:pt>
                <c:pt idx="35">
                  <c:v>1.1859200000000001</c:v>
                </c:pt>
                <c:pt idx="36">
                  <c:v>1.2063600000000001</c:v>
                </c:pt>
                <c:pt idx="37">
                  <c:v>1.35762</c:v>
                </c:pt>
                <c:pt idx="38">
                  <c:v>1.45038</c:v>
                </c:pt>
                <c:pt idx="39">
                  <c:v>1.4748000000000001</c:v>
                </c:pt>
                <c:pt idx="40">
                  <c:v>1.52447</c:v>
                </c:pt>
                <c:pt idx="41">
                  <c:v>1.50336</c:v>
                </c:pt>
                <c:pt idx="42">
                  <c:v>1.5143500000000001</c:v>
                </c:pt>
                <c:pt idx="43">
                  <c:v>1.5147900000000001</c:v>
                </c:pt>
                <c:pt idx="44">
                  <c:v>1.4891099999999999</c:v>
                </c:pt>
                <c:pt idx="45">
                  <c:v>1.52356</c:v>
                </c:pt>
                <c:pt idx="46">
                  <c:v>1.44086</c:v>
                </c:pt>
                <c:pt idx="47">
                  <c:v>1.45383</c:v>
                </c:pt>
                <c:pt idx="48">
                  <c:v>1.49004</c:v>
                </c:pt>
                <c:pt idx="49">
                  <c:v>1.4937</c:v>
                </c:pt>
                <c:pt idx="50">
                  <c:v>1.46055</c:v>
                </c:pt>
                <c:pt idx="51">
                  <c:v>1.43066</c:v>
                </c:pt>
                <c:pt idx="52">
                  <c:v>1.4431</c:v>
                </c:pt>
                <c:pt idx="53">
                  <c:v>1.3414900000000001</c:v>
                </c:pt>
                <c:pt idx="54">
                  <c:v>1.33145</c:v>
                </c:pt>
                <c:pt idx="55">
                  <c:v>1.3174399999999999</c:v>
                </c:pt>
                <c:pt idx="56">
                  <c:v>1.4578</c:v>
                </c:pt>
                <c:pt idx="57">
                  <c:v>1.61293</c:v>
                </c:pt>
                <c:pt idx="58">
                  <c:v>1.7007699999999999</c:v>
                </c:pt>
                <c:pt idx="59">
                  <c:v>1.7131099999999999</c:v>
                </c:pt>
                <c:pt idx="60">
                  <c:v>1.75031</c:v>
                </c:pt>
                <c:pt idx="61">
                  <c:v>1.8734</c:v>
                </c:pt>
                <c:pt idx="62">
                  <c:v>1.8724499999999999</c:v>
                </c:pt>
                <c:pt idx="63">
                  <c:v>1.87734</c:v>
                </c:pt>
                <c:pt idx="64">
                  <c:v>1.93329</c:v>
                </c:pt>
                <c:pt idx="65">
                  <c:v>1.99146</c:v>
                </c:pt>
                <c:pt idx="66">
                  <c:v>2.0664899999999999</c:v>
                </c:pt>
                <c:pt idx="67">
                  <c:v>2.14995</c:v>
                </c:pt>
                <c:pt idx="68">
                  <c:v>2.0977700000000001</c:v>
                </c:pt>
                <c:pt idx="69">
                  <c:v>2.16981</c:v>
                </c:pt>
                <c:pt idx="70">
                  <c:v>2.0488400000000002</c:v>
                </c:pt>
                <c:pt idx="71">
                  <c:v>2.15808</c:v>
                </c:pt>
                <c:pt idx="72">
                  <c:v>2.26789</c:v>
                </c:pt>
                <c:pt idx="73">
                  <c:v>2.2585600000000001</c:v>
                </c:pt>
                <c:pt idx="74">
                  <c:v>2.1585399999999999</c:v>
                </c:pt>
                <c:pt idx="75">
                  <c:v>2.1905999999999999</c:v>
                </c:pt>
                <c:pt idx="76">
                  <c:v>2.20322</c:v>
                </c:pt>
                <c:pt idx="77">
                  <c:v>2.1449400000000001</c:v>
                </c:pt>
                <c:pt idx="78">
                  <c:v>2.2068400000000001</c:v>
                </c:pt>
                <c:pt idx="79">
                  <c:v>2.2693699999999999</c:v>
                </c:pt>
                <c:pt idx="80">
                  <c:v>2.1463899999999998</c:v>
                </c:pt>
                <c:pt idx="81">
                  <c:v>2.1487500000000002</c:v>
                </c:pt>
                <c:pt idx="82">
                  <c:v>2.1342599999999998</c:v>
                </c:pt>
                <c:pt idx="83">
                  <c:v>2.1553300000000002</c:v>
                </c:pt>
                <c:pt idx="84">
                  <c:v>2.09985</c:v>
                </c:pt>
                <c:pt idx="85">
                  <c:v>2.1306600000000002</c:v>
                </c:pt>
                <c:pt idx="86">
                  <c:v>2.1767599999999998</c:v>
                </c:pt>
                <c:pt idx="87">
                  <c:v>2.2726000000000002</c:v>
                </c:pt>
                <c:pt idx="88">
                  <c:v>2.32361</c:v>
                </c:pt>
                <c:pt idx="89">
                  <c:v>2.3159299999999998</c:v>
                </c:pt>
                <c:pt idx="90">
                  <c:v>2.42475</c:v>
                </c:pt>
                <c:pt idx="91">
                  <c:v>2.4470200000000002</c:v>
                </c:pt>
                <c:pt idx="92">
                  <c:v>2.4693800000000001</c:v>
                </c:pt>
                <c:pt idx="93">
                  <c:v>2.4270800000000001</c:v>
                </c:pt>
                <c:pt idx="94">
                  <c:v>2.5980699999999999</c:v>
                </c:pt>
                <c:pt idx="95">
                  <c:v>2.6383700000000001</c:v>
                </c:pt>
                <c:pt idx="96">
                  <c:v>2.7577199999999999</c:v>
                </c:pt>
                <c:pt idx="97">
                  <c:v>2.7369699999999999</c:v>
                </c:pt>
                <c:pt idx="98">
                  <c:v>2.7902800000000001</c:v>
                </c:pt>
                <c:pt idx="99">
                  <c:v>2.9049</c:v>
                </c:pt>
                <c:pt idx="100">
                  <c:v>2.8224200000000002</c:v>
                </c:pt>
                <c:pt idx="101">
                  <c:v>2.8326600000000002</c:v>
                </c:pt>
                <c:pt idx="102">
                  <c:v>2.7178499999999999</c:v>
                </c:pt>
                <c:pt idx="103">
                  <c:v>2.75346</c:v>
                </c:pt>
                <c:pt idx="104">
                  <c:v>2.8498100000000002</c:v>
                </c:pt>
                <c:pt idx="105">
                  <c:v>2.754</c:v>
                </c:pt>
                <c:pt idx="106">
                  <c:v>2.8178100000000001</c:v>
                </c:pt>
                <c:pt idx="107">
                  <c:v>2.7195800000000001</c:v>
                </c:pt>
                <c:pt idx="108">
                  <c:v>2.9501900000000001</c:v>
                </c:pt>
                <c:pt idx="109">
                  <c:v>2.9327200000000002</c:v>
                </c:pt>
                <c:pt idx="110">
                  <c:v>2.8456199999999998</c:v>
                </c:pt>
                <c:pt idx="111">
                  <c:v>2.9781499999999999</c:v>
                </c:pt>
                <c:pt idx="112">
                  <c:v>3.1452</c:v>
                </c:pt>
                <c:pt idx="113">
                  <c:v>3.24132</c:v>
                </c:pt>
                <c:pt idx="114">
                  <c:v>3.4406400000000001</c:v>
                </c:pt>
                <c:pt idx="115">
                  <c:v>3.2466900000000001</c:v>
                </c:pt>
                <c:pt idx="116">
                  <c:v>3.4321700000000002</c:v>
                </c:pt>
                <c:pt idx="117">
                  <c:v>3.1375299999999999</c:v>
                </c:pt>
                <c:pt idx="118">
                  <c:v>3.1770299999999998</c:v>
                </c:pt>
                <c:pt idx="119">
                  <c:v>3.29331</c:v>
                </c:pt>
                <c:pt idx="120">
                  <c:v>3.4070800000000001</c:v>
                </c:pt>
                <c:pt idx="121">
                  <c:v>3.6128100000000001</c:v>
                </c:pt>
                <c:pt idx="122">
                  <c:v>3.7025999999999999</c:v>
                </c:pt>
                <c:pt idx="123">
                  <c:v>3.74532</c:v>
                </c:pt>
                <c:pt idx="124">
                  <c:v>3.7926099999999998</c:v>
                </c:pt>
                <c:pt idx="125">
                  <c:v>3.7951299999999999</c:v>
                </c:pt>
                <c:pt idx="126">
                  <c:v>3.8649499999999999</c:v>
                </c:pt>
                <c:pt idx="127">
                  <c:v>3.27319</c:v>
                </c:pt>
                <c:pt idx="128">
                  <c:v>3.2827299999999999</c:v>
                </c:pt>
                <c:pt idx="129">
                  <c:v>3.6327400000000001</c:v>
                </c:pt>
                <c:pt idx="130">
                  <c:v>3.9055800000000001</c:v>
                </c:pt>
                <c:pt idx="131">
                  <c:v>4.0644600000000004</c:v>
                </c:pt>
                <c:pt idx="132">
                  <c:v>4.2070299999999996</c:v>
                </c:pt>
                <c:pt idx="133">
                  <c:v>4.1848400000000003</c:v>
                </c:pt>
                <c:pt idx="134">
                  <c:v>4.3418900000000002</c:v>
                </c:pt>
                <c:pt idx="135">
                  <c:v>4.5254300000000001</c:v>
                </c:pt>
                <c:pt idx="136">
                  <c:v>4.3817000000000004</c:v>
                </c:pt>
                <c:pt idx="137">
                  <c:v>4.6626899999999996</c:v>
                </c:pt>
                <c:pt idx="138">
                  <c:v>4.5240299999999998</c:v>
                </c:pt>
                <c:pt idx="139">
                  <c:v>4.5503099999999996</c:v>
                </c:pt>
                <c:pt idx="140">
                  <c:v>4.4003100000000002</c:v>
                </c:pt>
                <c:pt idx="141">
                  <c:v>4.6463700000000001</c:v>
                </c:pt>
                <c:pt idx="142">
                  <c:v>4.9224100000000002</c:v>
                </c:pt>
                <c:pt idx="143">
                  <c:v>5.24695</c:v>
                </c:pt>
                <c:pt idx="144">
                  <c:v>4.9298200000000003</c:v>
                </c:pt>
                <c:pt idx="145">
                  <c:v>5.0757000000000003</c:v>
                </c:pt>
                <c:pt idx="146">
                  <c:v>5.3638599999999999</c:v>
                </c:pt>
                <c:pt idx="147">
                  <c:v>5.2441300000000002</c:v>
                </c:pt>
                <c:pt idx="148">
                  <c:v>5.3523300000000003</c:v>
                </c:pt>
                <c:pt idx="149">
                  <c:v>5.4633599999999998</c:v>
                </c:pt>
                <c:pt idx="150">
                  <c:v>5.35792</c:v>
                </c:pt>
                <c:pt idx="151">
                  <c:v>5.7045899999999996</c:v>
                </c:pt>
                <c:pt idx="152">
                  <c:v>5.3163400000000003</c:v>
                </c:pt>
                <c:pt idx="153">
                  <c:v>5.3232100000000004</c:v>
                </c:pt>
                <c:pt idx="154">
                  <c:v>5.12263</c:v>
                </c:pt>
                <c:pt idx="155">
                  <c:v>4.9404300000000001</c:v>
                </c:pt>
                <c:pt idx="156">
                  <c:v>5.1491499999999997</c:v>
                </c:pt>
                <c:pt idx="157">
                  <c:v>4.77569</c:v>
                </c:pt>
                <c:pt idx="158">
                  <c:v>4.52766</c:v>
                </c:pt>
                <c:pt idx="159">
                  <c:v>4.8325300000000002</c:v>
                </c:pt>
                <c:pt idx="160">
                  <c:v>4.8066300000000002</c:v>
                </c:pt>
                <c:pt idx="161">
                  <c:v>4.7037599999999999</c:v>
                </c:pt>
                <c:pt idx="162">
                  <c:v>4.5804400000000003</c:v>
                </c:pt>
                <c:pt idx="163">
                  <c:v>4.2851900000000001</c:v>
                </c:pt>
                <c:pt idx="164">
                  <c:v>3.8572500000000001</c:v>
                </c:pt>
                <c:pt idx="165">
                  <c:v>3.9732400000000001</c:v>
                </c:pt>
                <c:pt idx="166">
                  <c:v>4.2921699999999996</c:v>
                </c:pt>
                <c:pt idx="167">
                  <c:v>4.2324799999999998</c:v>
                </c:pt>
                <c:pt idx="168">
                  <c:v>4.2268699999999999</c:v>
                </c:pt>
                <c:pt idx="169">
                  <c:v>4.1875999999999998</c:v>
                </c:pt>
                <c:pt idx="170">
                  <c:v>4.3440599999999998</c:v>
                </c:pt>
                <c:pt idx="171">
                  <c:v>4.1021400000000003</c:v>
                </c:pt>
                <c:pt idx="172">
                  <c:v>4.0948599999999997</c:v>
                </c:pt>
                <c:pt idx="173">
                  <c:v>3.6928800000000002</c:v>
                </c:pt>
                <c:pt idx="174">
                  <c:v>3.2999000000000001</c:v>
                </c:pt>
                <c:pt idx="175">
                  <c:v>3.3394900000000001</c:v>
                </c:pt>
                <c:pt idx="176">
                  <c:v>2.92442</c:v>
                </c:pt>
                <c:pt idx="177">
                  <c:v>3.1572</c:v>
                </c:pt>
                <c:pt idx="178">
                  <c:v>3.3462000000000001</c:v>
                </c:pt>
                <c:pt idx="179">
                  <c:v>3.0781900000000002</c:v>
                </c:pt>
                <c:pt idx="180">
                  <c:v>2.9237899999999999</c:v>
                </c:pt>
                <c:pt idx="181">
                  <c:v>2.9987699999999999</c:v>
                </c:pt>
                <c:pt idx="182">
                  <c:v>2.9801000000000002</c:v>
                </c:pt>
                <c:pt idx="183">
                  <c:v>3.21062</c:v>
                </c:pt>
                <c:pt idx="184">
                  <c:v>3.3125399999999998</c:v>
                </c:pt>
                <c:pt idx="185">
                  <c:v>3.347</c:v>
                </c:pt>
                <c:pt idx="186">
                  <c:v>3.5064099999999998</c:v>
                </c:pt>
                <c:pt idx="187">
                  <c:v>3.64127</c:v>
                </c:pt>
                <c:pt idx="188">
                  <c:v>3.48854</c:v>
                </c:pt>
                <c:pt idx="189">
                  <c:v>3.6188099999999999</c:v>
                </c:pt>
                <c:pt idx="190">
                  <c:v>3.6258300000000001</c:v>
                </c:pt>
                <c:pt idx="191">
                  <c:v>3.70275</c:v>
                </c:pt>
                <c:pt idx="192">
                  <c:v>3.7008100000000002</c:v>
                </c:pt>
                <c:pt idx="193">
                  <c:v>3.6919599999999999</c:v>
                </c:pt>
                <c:pt idx="194">
                  <c:v>3.70472</c:v>
                </c:pt>
                <c:pt idx="195">
                  <c:v>3.7629600000000001</c:v>
                </c:pt>
                <c:pt idx="196">
                  <c:v>3.6753100000000001</c:v>
                </c:pt>
                <c:pt idx="197">
                  <c:v>3.7936299999999998</c:v>
                </c:pt>
                <c:pt idx="198">
                  <c:v>3.66079</c:v>
                </c:pt>
                <c:pt idx="199">
                  <c:v>3.7181999999999999</c:v>
                </c:pt>
                <c:pt idx="200">
                  <c:v>3.7675100000000001</c:v>
                </c:pt>
                <c:pt idx="201">
                  <c:v>3.8126899999999999</c:v>
                </c:pt>
                <c:pt idx="202">
                  <c:v>3.8483399999999999</c:v>
                </c:pt>
                <c:pt idx="203">
                  <c:v>3.97892</c:v>
                </c:pt>
                <c:pt idx="204">
                  <c:v>3.9597699999999998</c:v>
                </c:pt>
                <c:pt idx="205">
                  <c:v>4.0103799999999996</c:v>
                </c:pt>
                <c:pt idx="206">
                  <c:v>4.0019900000000002</c:v>
                </c:pt>
                <c:pt idx="207">
                  <c:v>3.8817499999999998</c:v>
                </c:pt>
                <c:pt idx="208">
                  <c:v>4.14975</c:v>
                </c:pt>
                <c:pt idx="209">
                  <c:v>4.2468399999999997</c:v>
                </c:pt>
                <c:pt idx="210">
                  <c:v>4.4815199999999997</c:v>
                </c:pt>
                <c:pt idx="211">
                  <c:v>4.4043999999999999</c:v>
                </c:pt>
                <c:pt idx="212">
                  <c:v>4.6196400000000004</c:v>
                </c:pt>
                <c:pt idx="213">
                  <c:v>4.4926500000000003</c:v>
                </c:pt>
                <c:pt idx="214">
                  <c:v>4.7539699999999998</c:v>
                </c:pt>
                <c:pt idx="215">
                  <c:v>4.8855500000000003</c:v>
                </c:pt>
                <c:pt idx="216">
                  <c:v>4.9367400000000004</c:v>
                </c:pt>
                <c:pt idx="217">
                  <c:v>5.0014700000000003</c:v>
                </c:pt>
                <c:pt idx="218">
                  <c:v>5.1628600000000002</c:v>
                </c:pt>
                <c:pt idx="219">
                  <c:v>5.0709400000000002</c:v>
                </c:pt>
                <c:pt idx="220">
                  <c:v>4.7801499999999999</c:v>
                </c:pt>
                <c:pt idx="221">
                  <c:v>4.8348100000000001</c:v>
                </c:pt>
                <c:pt idx="222">
                  <c:v>4.8170799999999998</c:v>
                </c:pt>
                <c:pt idx="223">
                  <c:v>4.8510200000000001</c:v>
                </c:pt>
                <c:pt idx="224">
                  <c:v>4.9933699999999996</c:v>
                </c:pt>
                <c:pt idx="225">
                  <c:v>5.0820800000000004</c:v>
                </c:pt>
                <c:pt idx="226">
                  <c:v>5.0549400000000002</c:v>
                </c:pt>
                <c:pt idx="227">
                  <c:v>5.1795499999999999</c:v>
                </c:pt>
                <c:pt idx="228">
                  <c:v>5.22377</c:v>
                </c:pt>
                <c:pt idx="229">
                  <c:v>5.2002800000000002</c:v>
                </c:pt>
                <c:pt idx="230">
                  <c:v>5.2876899999999996</c:v>
                </c:pt>
                <c:pt idx="231">
                  <c:v>5.43607</c:v>
                </c:pt>
                <c:pt idx="232">
                  <c:v>5.6490200000000002</c:v>
                </c:pt>
                <c:pt idx="233">
                  <c:v>5.5292599999999998</c:v>
                </c:pt>
                <c:pt idx="234">
                  <c:v>5.3466899999999997</c:v>
                </c:pt>
                <c:pt idx="235">
                  <c:v>5.38436</c:v>
                </c:pt>
                <c:pt idx="236">
                  <c:v>5.5602299999999998</c:v>
                </c:pt>
                <c:pt idx="237">
                  <c:v>5.6401500000000002</c:v>
                </c:pt>
                <c:pt idx="238">
                  <c:v>5.4737200000000001</c:v>
                </c:pt>
                <c:pt idx="239">
                  <c:v>5.5820299999999996</c:v>
                </c:pt>
                <c:pt idx="240">
                  <c:v>5.1620299999999997</c:v>
                </c:pt>
                <c:pt idx="241">
                  <c:v>5.1385300000000003</c:v>
                </c:pt>
                <c:pt idx="242">
                  <c:v>5.0979799999999997</c:v>
                </c:pt>
                <c:pt idx="243">
                  <c:v>5.3601099999999997</c:v>
                </c:pt>
                <c:pt idx="244">
                  <c:v>5.4688800000000004</c:v>
                </c:pt>
                <c:pt idx="245">
                  <c:v>5.0070300000000003</c:v>
                </c:pt>
                <c:pt idx="246">
                  <c:v>4.9097999999999997</c:v>
                </c:pt>
                <c:pt idx="247">
                  <c:v>5.2663099999999998</c:v>
                </c:pt>
                <c:pt idx="248">
                  <c:v>4.7597399999999999</c:v>
                </c:pt>
                <c:pt idx="249">
                  <c:v>4.2625099999999998</c:v>
                </c:pt>
                <c:pt idx="250">
                  <c:v>4.1747699999999996</c:v>
                </c:pt>
                <c:pt idx="251">
                  <c:v>4.6112599999999997</c:v>
                </c:pt>
                <c:pt idx="252">
                  <c:v>4.1754199999999999</c:v>
                </c:pt>
                <c:pt idx="253">
                  <c:v>3.7969400000000002</c:v>
                </c:pt>
                <c:pt idx="254">
                  <c:v>4.0762799999999997</c:v>
                </c:pt>
                <c:pt idx="255">
                  <c:v>4.4011300000000002</c:v>
                </c:pt>
                <c:pt idx="256">
                  <c:v>4.39832</c:v>
                </c:pt>
                <c:pt idx="257">
                  <c:v>4.3033700000000001</c:v>
                </c:pt>
                <c:pt idx="258">
                  <c:v>4.59856</c:v>
                </c:pt>
                <c:pt idx="259">
                  <c:v>4.9153900000000004</c:v>
                </c:pt>
                <c:pt idx="260">
                  <c:v>5.20831</c:v>
                </c:pt>
                <c:pt idx="261">
                  <c:v>4.9824099999999998</c:v>
                </c:pt>
                <c:pt idx="262">
                  <c:v>5.1764299999999999</c:v>
                </c:pt>
                <c:pt idx="263">
                  <c:v>5.3686100000000003</c:v>
                </c:pt>
                <c:pt idx="264">
                  <c:v>5.2015399999999996</c:v>
                </c:pt>
                <c:pt idx="265">
                  <c:v>5.53193</c:v>
                </c:pt>
                <c:pt idx="266">
                  <c:v>5.9059299999999997</c:v>
                </c:pt>
                <c:pt idx="267">
                  <c:v>5.8615399999999998</c:v>
                </c:pt>
                <c:pt idx="268">
                  <c:v>5.5879899999999996</c:v>
                </c:pt>
                <c:pt idx="269">
                  <c:v>5.2490800000000002</c:v>
                </c:pt>
                <c:pt idx="270">
                  <c:v>5.4045500000000004</c:v>
                </c:pt>
                <c:pt idx="271">
                  <c:v>5.32545</c:v>
                </c:pt>
                <c:pt idx="272">
                  <c:v>5.6859799999999998</c:v>
                </c:pt>
                <c:pt idx="273">
                  <c:v>5.7833600000000001</c:v>
                </c:pt>
                <c:pt idx="274">
                  <c:v>5.8319400000000003</c:v>
                </c:pt>
                <c:pt idx="275">
                  <c:v>6.2480500000000001</c:v>
                </c:pt>
                <c:pt idx="276">
                  <c:v>6.2200899999999999</c:v>
                </c:pt>
                <c:pt idx="277">
                  <c:v>6.34633</c:v>
                </c:pt>
                <c:pt idx="278">
                  <c:v>6.37066</c:v>
                </c:pt>
                <c:pt idx="279">
                  <c:v>6.3822400000000004</c:v>
                </c:pt>
                <c:pt idx="280">
                  <c:v>6.3526499999999997</c:v>
                </c:pt>
                <c:pt idx="281">
                  <c:v>6.4106800000000002</c:v>
                </c:pt>
                <c:pt idx="282">
                  <c:v>6.1561899999999996</c:v>
                </c:pt>
                <c:pt idx="283">
                  <c:v>5.7890100000000002</c:v>
                </c:pt>
                <c:pt idx="284">
                  <c:v>5.5081100000000003</c:v>
                </c:pt>
                <c:pt idx="285">
                  <c:v>5.8960600000000003</c:v>
                </c:pt>
                <c:pt idx="286">
                  <c:v>5.8985599999999998</c:v>
                </c:pt>
                <c:pt idx="287">
                  <c:v>5.9579300000000002</c:v>
                </c:pt>
                <c:pt idx="288">
                  <c:v>6.1680799999999998</c:v>
                </c:pt>
                <c:pt idx="289">
                  <c:v>6.4113800000000003</c:v>
                </c:pt>
                <c:pt idx="290">
                  <c:v>6.4623999999999997</c:v>
                </c:pt>
                <c:pt idx="291">
                  <c:v>6.3012800000000002</c:v>
                </c:pt>
                <c:pt idx="292">
                  <c:v>6.0689200000000003</c:v>
                </c:pt>
                <c:pt idx="293">
                  <c:v>6.2794999999999996</c:v>
                </c:pt>
                <c:pt idx="294">
                  <c:v>6.3550899999999997</c:v>
                </c:pt>
                <c:pt idx="295">
                  <c:v>6.4372400000000001</c:v>
                </c:pt>
                <c:pt idx="296">
                  <c:v>6.5065400000000002</c:v>
                </c:pt>
                <c:pt idx="297">
                  <c:v>6.4686000000000003</c:v>
                </c:pt>
                <c:pt idx="298">
                  <c:v>6.6024200000000004</c:v>
                </c:pt>
                <c:pt idx="299">
                  <c:v>6.6377300000000004</c:v>
                </c:pt>
              </c:numCache>
            </c:numRef>
          </c:val>
          <c:smooth val="0"/>
          <c:extLst>
            <c:ext xmlns:c16="http://schemas.microsoft.com/office/drawing/2014/chart" uri="{C3380CC4-5D6E-409C-BE32-E72D297353CC}">
              <c16:uniqueId val="{00000002-3B55-40D5-9BD5-70EF60121C09}"/>
            </c:ext>
          </c:extLst>
        </c:ser>
        <c:ser>
          <c:idx val="3"/>
          <c:order val="3"/>
          <c:tx>
            <c:strRef>
              <c:f>'Section 2'!$E$5</c:f>
              <c:strCache>
                <c:ptCount val="1"/>
                <c:pt idx="0">
                  <c:v>Dimensional Global Large Value Index</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2'!$E$6:$E$305</c:f>
              <c:numCache>
                <c:formatCode>0.00</c:formatCode>
                <c:ptCount val="300"/>
                <c:pt idx="0">
                  <c:v>1.0944100000000001</c:v>
                </c:pt>
                <c:pt idx="1">
                  <c:v>1.16797</c:v>
                </c:pt>
                <c:pt idx="2">
                  <c:v>1.1321600000000001</c:v>
                </c:pt>
                <c:pt idx="3">
                  <c:v>1.16466</c:v>
                </c:pt>
                <c:pt idx="4">
                  <c:v>1.1825300000000001</c:v>
                </c:pt>
                <c:pt idx="5">
                  <c:v>1.28765</c:v>
                </c:pt>
                <c:pt idx="6">
                  <c:v>1.34466</c:v>
                </c:pt>
                <c:pt idx="7">
                  <c:v>1.2814099999999999</c:v>
                </c:pt>
                <c:pt idx="8">
                  <c:v>1.32734</c:v>
                </c:pt>
                <c:pt idx="9">
                  <c:v>1.3345499999999999</c:v>
                </c:pt>
                <c:pt idx="10">
                  <c:v>1.3242499999999999</c:v>
                </c:pt>
                <c:pt idx="11">
                  <c:v>1.37903</c:v>
                </c:pt>
                <c:pt idx="12">
                  <c:v>1.4841899999999999</c:v>
                </c:pt>
                <c:pt idx="13">
                  <c:v>1.4885299999999999</c:v>
                </c:pt>
                <c:pt idx="14">
                  <c:v>1.5460199999999999</c:v>
                </c:pt>
                <c:pt idx="15">
                  <c:v>1.5924</c:v>
                </c:pt>
                <c:pt idx="16">
                  <c:v>1.6996100000000001</c:v>
                </c:pt>
                <c:pt idx="17">
                  <c:v>1.71546</c:v>
                </c:pt>
                <c:pt idx="18">
                  <c:v>1.74037</c:v>
                </c:pt>
                <c:pt idx="19">
                  <c:v>1.82399</c:v>
                </c:pt>
                <c:pt idx="20">
                  <c:v>1.83338</c:v>
                </c:pt>
                <c:pt idx="21">
                  <c:v>1.8093699999999999</c:v>
                </c:pt>
                <c:pt idx="22">
                  <c:v>1.8685499999999999</c:v>
                </c:pt>
                <c:pt idx="23">
                  <c:v>1.91191</c:v>
                </c:pt>
                <c:pt idx="24">
                  <c:v>1.7668200000000001</c:v>
                </c:pt>
                <c:pt idx="25">
                  <c:v>1.6901200000000001</c:v>
                </c:pt>
                <c:pt idx="26">
                  <c:v>1.64344</c:v>
                </c:pt>
                <c:pt idx="27">
                  <c:v>1.61694</c:v>
                </c:pt>
                <c:pt idx="28">
                  <c:v>1.72133</c:v>
                </c:pt>
                <c:pt idx="29">
                  <c:v>1.64934</c:v>
                </c:pt>
                <c:pt idx="30">
                  <c:v>1.5668299999999999</c:v>
                </c:pt>
                <c:pt idx="31">
                  <c:v>1.3732200000000001</c:v>
                </c:pt>
                <c:pt idx="32">
                  <c:v>1.22342</c:v>
                </c:pt>
                <c:pt idx="33">
                  <c:v>1.3049500000000001</c:v>
                </c:pt>
                <c:pt idx="34">
                  <c:v>1.25576</c:v>
                </c:pt>
                <c:pt idx="35">
                  <c:v>1.2687999999999999</c:v>
                </c:pt>
                <c:pt idx="36">
                  <c:v>1.2866</c:v>
                </c:pt>
                <c:pt idx="37">
                  <c:v>1.48533</c:v>
                </c:pt>
                <c:pt idx="38">
                  <c:v>1.57247</c:v>
                </c:pt>
                <c:pt idx="39">
                  <c:v>1.6043400000000001</c:v>
                </c:pt>
                <c:pt idx="40">
                  <c:v>1.6298699999999999</c:v>
                </c:pt>
                <c:pt idx="41">
                  <c:v>1.60815</c:v>
                </c:pt>
                <c:pt idx="42">
                  <c:v>1.6207199999999999</c:v>
                </c:pt>
                <c:pt idx="43">
                  <c:v>1.5904799999999999</c:v>
                </c:pt>
                <c:pt idx="44">
                  <c:v>1.5909</c:v>
                </c:pt>
                <c:pt idx="45">
                  <c:v>1.6167899999999999</c:v>
                </c:pt>
                <c:pt idx="46">
                  <c:v>1.5059100000000001</c:v>
                </c:pt>
                <c:pt idx="47">
                  <c:v>1.4947699999999999</c:v>
                </c:pt>
                <c:pt idx="48">
                  <c:v>1.5744199999999999</c:v>
                </c:pt>
                <c:pt idx="49">
                  <c:v>1.5831299999999999</c:v>
                </c:pt>
                <c:pt idx="50">
                  <c:v>1.5400799999999999</c:v>
                </c:pt>
                <c:pt idx="51">
                  <c:v>1.5403100000000001</c:v>
                </c:pt>
                <c:pt idx="52">
                  <c:v>1.5608500000000001</c:v>
                </c:pt>
                <c:pt idx="53">
                  <c:v>1.4471799999999999</c:v>
                </c:pt>
                <c:pt idx="54">
                  <c:v>1.3949100000000001</c:v>
                </c:pt>
                <c:pt idx="55">
                  <c:v>1.3740399999999999</c:v>
                </c:pt>
                <c:pt idx="56">
                  <c:v>1.51162</c:v>
                </c:pt>
                <c:pt idx="57">
                  <c:v>1.6695599999999999</c:v>
                </c:pt>
                <c:pt idx="58">
                  <c:v>1.76657</c:v>
                </c:pt>
                <c:pt idx="59">
                  <c:v>1.79097</c:v>
                </c:pt>
                <c:pt idx="60">
                  <c:v>1.87619</c:v>
                </c:pt>
                <c:pt idx="61">
                  <c:v>2.02407</c:v>
                </c:pt>
                <c:pt idx="62">
                  <c:v>2.1045099999999999</c:v>
                </c:pt>
                <c:pt idx="63">
                  <c:v>2.17598</c:v>
                </c:pt>
                <c:pt idx="64">
                  <c:v>2.2187700000000001</c:v>
                </c:pt>
                <c:pt idx="65">
                  <c:v>2.2683200000000001</c:v>
                </c:pt>
                <c:pt idx="66">
                  <c:v>2.4119100000000002</c:v>
                </c:pt>
                <c:pt idx="67">
                  <c:v>2.50583</c:v>
                </c:pt>
                <c:pt idx="68">
                  <c:v>2.4298899999999999</c:v>
                </c:pt>
                <c:pt idx="69">
                  <c:v>2.4770699999999999</c:v>
                </c:pt>
                <c:pt idx="70">
                  <c:v>2.31176</c:v>
                </c:pt>
                <c:pt idx="71">
                  <c:v>2.4486300000000001</c:v>
                </c:pt>
                <c:pt idx="72">
                  <c:v>2.6061800000000002</c:v>
                </c:pt>
                <c:pt idx="73">
                  <c:v>2.5990000000000002</c:v>
                </c:pt>
                <c:pt idx="74">
                  <c:v>2.5103499999999999</c:v>
                </c:pt>
                <c:pt idx="75">
                  <c:v>2.5588099999999998</c:v>
                </c:pt>
                <c:pt idx="76">
                  <c:v>2.5943200000000002</c:v>
                </c:pt>
                <c:pt idx="77">
                  <c:v>2.5382500000000001</c:v>
                </c:pt>
                <c:pt idx="78">
                  <c:v>2.62094</c:v>
                </c:pt>
                <c:pt idx="79">
                  <c:v>2.6911700000000001</c:v>
                </c:pt>
                <c:pt idx="80">
                  <c:v>2.5422099999999999</c:v>
                </c:pt>
                <c:pt idx="81">
                  <c:v>2.5661800000000001</c:v>
                </c:pt>
                <c:pt idx="82">
                  <c:v>2.5324</c:v>
                </c:pt>
                <c:pt idx="83">
                  <c:v>2.54915</c:v>
                </c:pt>
                <c:pt idx="84">
                  <c:v>2.4731200000000002</c:v>
                </c:pt>
                <c:pt idx="85">
                  <c:v>2.5179499999999999</c:v>
                </c:pt>
                <c:pt idx="86">
                  <c:v>2.5710500000000001</c:v>
                </c:pt>
                <c:pt idx="87">
                  <c:v>2.66492</c:v>
                </c:pt>
                <c:pt idx="88">
                  <c:v>2.73767</c:v>
                </c:pt>
                <c:pt idx="89">
                  <c:v>2.73617</c:v>
                </c:pt>
                <c:pt idx="90">
                  <c:v>2.8523399999999999</c:v>
                </c:pt>
                <c:pt idx="91">
                  <c:v>2.9068299999999998</c:v>
                </c:pt>
                <c:pt idx="92">
                  <c:v>2.8976299999999999</c:v>
                </c:pt>
                <c:pt idx="93">
                  <c:v>2.8321399999999999</c:v>
                </c:pt>
                <c:pt idx="94">
                  <c:v>3.04094</c:v>
                </c:pt>
                <c:pt idx="95">
                  <c:v>3.0873599999999999</c:v>
                </c:pt>
                <c:pt idx="96">
                  <c:v>3.2276500000000001</c:v>
                </c:pt>
                <c:pt idx="97">
                  <c:v>3.2156600000000002</c:v>
                </c:pt>
                <c:pt idx="98">
                  <c:v>3.29203</c:v>
                </c:pt>
                <c:pt idx="99">
                  <c:v>3.4292799999999999</c:v>
                </c:pt>
                <c:pt idx="100">
                  <c:v>3.3405300000000002</c:v>
                </c:pt>
                <c:pt idx="101">
                  <c:v>3.3371200000000001</c:v>
                </c:pt>
                <c:pt idx="102">
                  <c:v>3.2166700000000001</c:v>
                </c:pt>
                <c:pt idx="103">
                  <c:v>3.28531</c:v>
                </c:pt>
                <c:pt idx="104">
                  <c:v>3.3750200000000001</c:v>
                </c:pt>
                <c:pt idx="105">
                  <c:v>3.28355</c:v>
                </c:pt>
                <c:pt idx="106">
                  <c:v>3.38598</c:v>
                </c:pt>
                <c:pt idx="107">
                  <c:v>3.2866499999999998</c:v>
                </c:pt>
                <c:pt idx="108">
                  <c:v>3.5328900000000001</c:v>
                </c:pt>
                <c:pt idx="109">
                  <c:v>3.5512800000000002</c:v>
                </c:pt>
                <c:pt idx="110">
                  <c:v>3.4544199999999998</c:v>
                </c:pt>
                <c:pt idx="111">
                  <c:v>3.5592199999999998</c:v>
                </c:pt>
                <c:pt idx="112">
                  <c:v>3.80505</c:v>
                </c:pt>
                <c:pt idx="113">
                  <c:v>3.89445</c:v>
                </c:pt>
                <c:pt idx="114">
                  <c:v>4.1688200000000002</c:v>
                </c:pt>
                <c:pt idx="115">
                  <c:v>3.9853299999999998</c:v>
                </c:pt>
                <c:pt idx="116">
                  <c:v>4.2296899999999997</c:v>
                </c:pt>
                <c:pt idx="117">
                  <c:v>3.8938100000000002</c:v>
                </c:pt>
                <c:pt idx="118">
                  <c:v>3.8605900000000002</c:v>
                </c:pt>
                <c:pt idx="119">
                  <c:v>4.0241899999999999</c:v>
                </c:pt>
                <c:pt idx="120">
                  <c:v>4.1198300000000003</c:v>
                </c:pt>
                <c:pt idx="121">
                  <c:v>4.4245299999999999</c:v>
                </c:pt>
                <c:pt idx="122">
                  <c:v>4.6039000000000003</c:v>
                </c:pt>
                <c:pt idx="123">
                  <c:v>4.6794399999999996</c:v>
                </c:pt>
                <c:pt idx="124">
                  <c:v>4.7931999999999997</c:v>
                </c:pt>
                <c:pt idx="125">
                  <c:v>4.6903699999999997</c:v>
                </c:pt>
                <c:pt idx="126">
                  <c:v>4.72471</c:v>
                </c:pt>
                <c:pt idx="127">
                  <c:v>3.8492199999999999</c:v>
                </c:pt>
                <c:pt idx="128">
                  <c:v>3.77406</c:v>
                </c:pt>
                <c:pt idx="129">
                  <c:v>4.2171500000000002</c:v>
                </c:pt>
                <c:pt idx="130">
                  <c:v>4.5063300000000002</c:v>
                </c:pt>
                <c:pt idx="131">
                  <c:v>4.5379800000000001</c:v>
                </c:pt>
                <c:pt idx="132">
                  <c:v>4.62967</c:v>
                </c:pt>
                <c:pt idx="133">
                  <c:v>4.6690500000000004</c:v>
                </c:pt>
                <c:pt idx="134">
                  <c:v>4.8876900000000001</c:v>
                </c:pt>
                <c:pt idx="135">
                  <c:v>5.3446100000000003</c:v>
                </c:pt>
                <c:pt idx="136">
                  <c:v>5.1823600000000001</c:v>
                </c:pt>
                <c:pt idx="137">
                  <c:v>5.51959</c:v>
                </c:pt>
                <c:pt idx="138">
                  <c:v>5.3926999999999996</c:v>
                </c:pt>
                <c:pt idx="139">
                  <c:v>5.4439200000000003</c:v>
                </c:pt>
                <c:pt idx="140">
                  <c:v>5.2065200000000003</c:v>
                </c:pt>
                <c:pt idx="141">
                  <c:v>5.38483</c:v>
                </c:pt>
                <c:pt idx="142">
                  <c:v>5.4482799999999996</c:v>
                </c:pt>
                <c:pt idx="143">
                  <c:v>5.5735700000000001</c:v>
                </c:pt>
                <c:pt idx="144">
                  <c:v>5.1268700000000003</c:v>
                </c:pt>
                <c:pt idx="145">
                  <c:v>5.0380799999999999</c:v>
                </c:pt>
                <c:pt idx="146">
                  <c:v>5.4546999999999999</c:v>
                </c:pt>
                <c:pt idx="147">
                  <c:v>5.4723800000000002</c:v>
                </c:pt>
                <c:pt idx="148">
                  <c:v>5.95641</c:v>
                </c:pt>
                <c:pt idx="149">
                  <c:v>5.8637300000000003</c:v>
                </c:pt>
                <c:pt idx="150">
                  <c:v>5.9644899999999996</c:v>
                </c:pt>
                <c:pt idx="151">
                  <c:v>6.3736499999999996</c:v>
                </c:pt>
                <c:pt idx="152">
                  <c:v>6.1945699999999997</c:v>
                </c:pt>
                <c:pt idx="153">
                  <c:v>6.3522299999999996</c:v>
                </c:pt>
                <c:pt idx="154">
                  <c:v>6.3800299999999996</c:v>
                </c:pt>
                <c:pt idx="155">
                  <c:v>6.55131</c:v>
                </c:pt>
                <c:pt idx="156">
                  <c:v>6.9450799999999999</c:v>
                </c:pt>
                <c:pt idx="157">
                  <c:v>6.7606599999999997</c:v>
                </c:pt>
                <c:pt idx="158">
                  <c:v>6.5150399999999999</c:v>
                </c:pt>
                <c:pt idx="159">
                  <c:v>6.9065899999999996</c:v>
                </c:pt>
                <c:pt idx="160">
                  <c:v>6.9080300000000001</c:v>
                </c:pt>
                <c:pt idx="161">
                  <c:v>6.9314099999999996</c:v>
                </c:pt>
                <c:pt idx="162">
                  <c:v>6.7865700000000002</c:v>
                </c:pt>
                <c:pt idx="163">
                  <c:v>6.4275900000000004</c:v>
                </c:pt>
                <c:pt idx="164">
                  <c:v>5.6521299999999997</c:v>
                </c:pt>
                <c:pt idx="165">
                  <c:v>5.8093199999999996</c:v>
                </c:pt>
                <c:pt idx="166">
                  <c:v>6.3755899999999999</c:v>
                </c:pt>
                <c:pt idx="167">
                  <c:v>6.3367699999999996</c:v>
                </c:pt>
                <c:pt idx="168">
                  <c:v>6.2694700000000001</c:v>
                </c:pt>
                <c:pt idx="169">
                  <c:v>6.2169699999999999</c:v>
                </c:pt>
                <c:pt idx="170">
                  <c:v>6.4800199999999997</c:v>
                </c:pt>
                <c:pt idx="171">
                  <c:v>6.2203999999999997</c:v>
                </c:pt>
                <c:pt idx="172">
                  <c:v>6.2637299999999998</c:v>
                </c:pt>
                <c:pt idx="173">
                  <c:v>5.54833</c:v>
                </c:pt>
                <c:pt idx="174">
                  <c:v>4.8519699999999997</c:v>
                </c:pt>
                <c:pt idx="175">
                  <c:v>4.9906300000000003</c:v>
                </c:pt>
                <c:pt idx="176">
                  <c:v>4.27956</c:v>
                </c:pt>
                <c:pt idx="177">
                  <c:v>4.6506600000000002</c:v>
                </c:pt>
                <c:pt idx="178">
                  <c:v>5.1166400000000003</c:v>
                </c:pt>
                <c:pt idx="179">
                  <c:v>4.6593099999999996</c:v>
                </c:pt>
                <c:pt idx="180">
                  <c:v>4.5040899999999997</c:v>
                </c:pt>
                <c:pt idx="181">
                  <c:v>4.5700399999999997</c:v>
                </c:pt>
                <c:pt idx="182">
                  <c:v>4.4801399999999996</c:v>
                </c:pt>
                <c:pt idx="183">
                  <c:v>4.9886499999999998</c:v>
                </c:pt>
                <c:pt idx="184">
                  <c:v>5.2601599999999999</c:v>
                </c:pt>
                <c:pt idx="185">
                  <c:v>5.3294199999999998</c:v>
                </c:pt>
                <c:pt idx="186">
                  <c:v>5.6817900000000003</c:v>
                </c:pt>
                <c:pt idx="187">
                  <c:v>5.9688800000000004</c:v>
                </c:pt>
                <c:pt idx="188">
                  <c:v>5.6960199999999999</c:v>
                </c:pt>
                <c:pt idx="189">
                  <c:v>6.0312000000000001</c:v>
                </c:pt>
                <c:pt idx="190">
                  <c:v>6.0857099999999997</c:v>
                </c:pt>
                <c:pt idx="191">
                  <c:v>6.2416900000000002</c:v>
                </c:pt>
                <c:pt idx="192">
                  <c:v>6.31412</c:v>
                </c:pt>
                <c:pt idx="193">
                  <c:v>6.3489199999999997</c:v>
                </c:pt>
                <c:pt idx="194">
                  <c:v>6.3665700000000003</c:v>
                </c:pt>
                <c:pt idx="195">
                  <c:v>6.4413999999999998</c:v>
                </c:pt>
                <c:pt idx="196">
                  <c:v>6.2657100000000003</c:v>
                </c:pt>
                <c:pt idx="197">
                  <c:v>6.4937899999999997</c:v>
                </c:pt>
                <c:pt idx="198">
                  <c:v>6.2851900000000001</c:v>
                </c:pt>
                <c:pt idx="199">
                  <c:v>6.41791</c:v>
                </c:pt>
                <c:pt idx="200">
                  <c:v>6.56243</c:v>
                </c:pt>
                <c:pt idx="201">
                  <c:v>6.6938500000000003</c:v>
                </c:pt>
                <c:pt idx="202">
                  <c:v>6.8453099999999996</c:v>
                </c:pt>
                <c:pt idx="203">
                  <c:v>7.1020500000000002</c:v>
                </c:pt>
                <c:pt idx="204">
                  <c:v>7.0979299999999999</c:v>
                </c:pt>
                <c:pt idx="205">
                  <c:v>7.1958299999999999</c:v>
                </c:pt>
                <c:pt idx="206">
                  <c:v>7.2185699999999997</c:v>
                </c:pt>
                <c:pt idx="207">
                  <c:v>6.9234799999999996</c:v>
                </c:pt>
                <c:pt idx="208">
                  <c:v>7.3971200000000001</c:v>
                </c:pt>
                <c:pt idx="209">
                  <c:v>7.6386399999999997</c:v>
                </c:pt>
                <c:pt idx="210">
                  <c:v>8.0968900000000001</c:v>
                </c:pt>
                <c:pt idx="211">
                  <c:v>7.9884500000000003</c:v>
                </c:pt>
                <c:pt idx="212">
                  <c:v>8.3738200000000003</c:v>
                </c:pt>
                <c:pt idx="213">
                  <c:v>8.2416499999999999</c:v>
                </c:pt>
                <c:pt idx="214">
                  <c:v>8.6813400000000005</c:v>
                </c:pt>
                <c:pt idx="215">
                  <c:v>8.9134200000000003</c:v>
                </c:pt>
                <c:pt idx="216">
                  <c:v>9.0217299999999998</c:v>
                </c:pt>
                <c:pt idx="217">
                  <c:v>9.2405500000000007</c:v>
                </c:pt>
                <c:pt idx="218">
                  <c:v>9.5741099999999992</c:v>
                </c:pt>
                <c:pt idx="219">
                  <c:v>9.4822100000000002</c:v>
                </c:pt>
                <c:pt idx="220">
                  <c:v>8.9538100000000007</c:v>
                </c:pt>
                <c:pt idx="221">
                  <c:v>9.0149799999999995</c:v>
                </c:pt>
                <c:pt idx="222">
                  <c:v>9.0287199999999999</c:v>
                </c:pt>
                <c:pt idx="223">
                  <c:v>9.0796799999999998</c:v>
                </c:pt>
                <c:pt idx="224">
                  <c:v>9.4125800000000002</c:v>
                </c:pt>
                <c:pt idx="225">
                  <c:v>9.6074000000000002</c:v>
                </c:pt>
                <c:pt idx="226">
                  <c:v>9.5350999999999999</c:v>
                </c:pt>
                <c:pt idx="227">
                  <c:v>9.9084099999999999</c:v>
                </c:pt>
                <c:pt idx="228">
                  <c:v>10.01436</c:v>
                </c:pt>
                <c:pt idx="229">
                  <c:v>9.9365400000000008</c:v>
                </c:pt>
                <c:pt idx="230">
                  <c:v>10.084580000000001</c:v>
                </c:pt>
                <c:pt idx="231">
                  <c:v>10.346909999999999</c:v>
                </c:pt>
                <c:pt idx="232">
                  <c:v>10.771039999999999</c:v>
                </c:pt>
                <c:pt idx="233">
                  <c:v>10.52369</c:v>
                </c:pt>
                <c:pt idx="234">
                  <c:v>10.03857</c:v>
                </c:pt>
                <c:pt idx="235">
                  <c:v>10.02439</c:v>
                </c:pt>
                <c:pt idx="236">
                  <c:v>10.265919999999999</c:v>
                </c:pt>
                <c:pt idx="237">
                  <c:v>10.343209999999999</c:v>
                </c:pt>
                <c:pt idx="238">
                  <c:v>9.8547999999999991</c:v>
                </c:pt>
                <c:pt idx="239">
                  <c:v>9.9575700000000005</c:v>
                </c:pt>
                <c:pt idx="240">
                  <c:v>9.3490000000000002</c:v>
                </c:pt>
                <c:pt idx="241">
                  <c:v>9.0937400000000004</c:v>
                </c:pt>
                <c:pt idx="242">
                  <c:v>9.0034600000000005</c:v>
                </c:pt>
                <c:pt idx="243">
                  <c:v>9.4775799999999997</c:v>
                </c:pt>
                <c:pt idx="244">
                  <c:v>9.4467499999999998</c:v>
                </c:pt>
                <c:pt idx="245">
                  <c:v>8.2681500000000003</c:v>
                </c:pt>
                <c:pt idx="246">
                  <c:v>8.3193999999999999</c:v>
                </c:pt>
                <c:pt idx="247">
                  <c:v>8.9299099999999996</c:v>
                </c:pt>
                <c:pt idx="248">
                  <c:v>8.1909600000000005</c:v>
                </c:pt>
                <c:pt idx="249">
                  <c:v>6.9217300000000002</c:v>
                </c:pt>
                <c:pt idx="250">
                  <c:v>6.5613000000000001</c:v>
                </c:pt>
                <c:pt idx="251">
                  <c:v>7.2934599999999996</c:v>
                </c:pt>
                <c:pt idx="252">
                  <c:v>6.2828200000000001</c:v>
                </c:pt>
                <c:pt idx="253">
                  <c:v>5.5009899999999998</c:v>
                </c:pt>
                <c:pt idx="254">
                  <c:v>6.0840500000000004</c:v>
                </c:pt>
                <c:pt idx="255">
                  <c:v>7.1158000000000001</c:v>
                </c:pt>
                <c:pt idx="256">
                  <c:v>7.2431400000000004</c:v>
                </c:pt>
                <c:pt idx="257">
                  <c:v>7.0215199999999998</c:v>
                </c:pt>
                <c:pt idx="258">
                  <c:v>7.6865500000000004</c:v>
                </c:pt>
                <c:pt idx="259">
                  <c:v>8.51356</c:v>
                </c:pt>
                <c:pt idx="260">
                  <c:v>9.0430799999999998</c:v>
                </c:pt>
                <c:pt idx="261">
                  <c:v>8.4028799999999997</c:v>
                </c:pt>
                <c:pt idx="262">
                  <c:v>8.5982000000000003</c:v>
                </c:pt>
                <c:pt idx="263">
                  <c:v>8.8821200000000005</c:v>
                </c:pt>
                <c:pt idx="264">
                  <c:v>8.6804400000000008</c:v>
                </c:pt>
                <c:pt idx="265">
                  <c:v>9.2454000000000001</c:v>
                </c:pt>
                <c:pt idx="266">
                  <c:v>10.03017</c:v>
                </c:pt>
                <c:pt idx="267">
                  <c:v>10.00881</c:v>
                </c:pt>
                <c:pt idx="268">
                  <c:v>9.44984</c:v>
                </c:pt>
                <c:pt idx="269">
                  <c:v>8.8074300000000001</c:v>
                </c:pt>
                <c:pt idx="270">
                  <c:v>9.1983700000000006</c:v>
                </c:pt>
                <c:pt idx="271">
                  <c:v>8.8887199999999993</c:v>
                </c:pt>
                <c:pt idx="272">
                  <c:v>9.5281300000000009</c:v>
                </c:pt>
                <c:pt idx="273">
                  <c:v>9.6348800000000008</c:v>
                </c:pt>
                <c:pt idx="274">
                  <c:v>9.5914000000000001</c:v>
                </c:pt>
                <c:pt idx="275">
                  <c:v>10.46191</c:v>
                </c:pt>
                <c:pt idx="276">
                  <c:v>10.59822</c:v>
                </c:pt>
                <c:pt idx="277">
                  <c:v>10.83878</c:v>
                </c:pt>
                <c:pt idx="278">
                  <c:v>10.778499999999999</c:v>
                </c:pt>
                <c:pt idx="279">
                  <c:v>10.699529999999999</c:v>
                </c:pt>
                <c:pt idx="280">
                  <c:v>10.54257</c:v>
                </c:pt>
                <c:pt idx="281">
                  <c:v>10.55775</c:v>
                </c:pt>
                <c:pt idx="282">
                  <c:v>9.9515700000000002</c:v>
                </c:pt>
                <c:pt idx="283">
                  <c:v>9.0563800000000008</c:v>
                </c:pt>
                <c:pt idx="284">
                  <c:v>8.4972100000000008</c:v>
                </c:pt>
                <c:pt idx="285">
                  <c:v>9.2151099999999992</c:v>
                </c:pt>
                <c:pt idx="286">
                  <c:v>9.0598899999999993</c:v>
                </c:pt>
                <c:pt idx="287">
                  <c:v>9.17774</c:v>
                </c:pt>
                <c:pt idx="288">
                  <c:v>9.6542899999999996</c:v>
                </c:pt>
                <c:pt idx="289">
                  <c:v>10.119400000000001</c:v>
                </c:pt>
                <c:pt idx="290">
                  <c:v>10.174709999999999</c:v>
                </c:pt>
                <c:pt idx="291">
                  <c:v>9.7458799999999997</c:v>
                </c:pt>
                <c:pt idx="292">
                  <c:v>9.1820699999999995</c:v>
                </c:pt>
                <c:pt idx="293">
                  <c:v>9.6072199999999999</c:v>
                </c:pt>
                <c:pt idx="294">
                  <c:v>9.6143699999999992</c:v>
                </c:pt>
                <c:pt idx="295">
                  <c:v>9.8192599999999999</c:v>
                </c:pt>
                <c:pt idx="296">
                  <c:v>10.06549</c:v>
                </c:pt>
                <c:pt idx="297">
                  <c:v>10.16808</c:v>
                </c:pt>
                <c:pt idx="298">
                  <c:v>10.347020000000001</c:v>
                </c:pt>
                <c:pt idx="299">
                  <c:v>10.64371</c:v>
                </c:pt>
              </c:numCache>
            </c:numRef>
          </c:val>
          <c:smooth val="0"/>
          <c:extLst>
            <c:ext xmlns:c16="http://schemas.microsoft.com/office/drawing/2014/chart" uri="{C3380CC4-5D6E-409C-BE32-E72D297353CC}">
              <c16:uniqueId val="{00000003-3B55-40D5-9BD5-70EF60121C09}"/>
            </c:ext>
          </c:extLst>
        </c:ser>
        <c:ser>
          <c:idx val="4"/>
          <c:order val="4"/>
          <c:tx>
            <c:strRef>
              <c:f>'Section 2'!$F$5</c:f>
              <c:strCache>
                <c:ptCount val="1"/>
                <c:pt idx="0">
                  <c:v>Dimensional Global Small Index</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2'!$F$6:$F$305</c:f>
              <c:numCache>
                <c:formatCode>0.00</c:formatCode>
                <c:ptCount val="300"/>
                <c:pt idx="0">
                  <c:v>1.09501</c:v>
                </c:pt>
                <c:pt idx="1">
                  <c:v>1.18147</c:v>
                </c:pt>
                <c:pt idx="2">
                  <c:v>1.1561399999999999</c:v>
                </c:pt>
                <c:pt idx="3">
                  <c:v>1.19712</c:v>
                </c:pt>
                <c:pt idx="4">
                  <c:v>1.2281500000000001</c:v>
                </c:pt>
                <c:pt idx="5">
                  <c:v>1.33436</c:v>
                </c:pt>
                <c:pt idx="6">
                  <c:v>1.31667</c:v>
                </c:pt>
                <c:pt idx="7">
                  <c:v>1.28793</c:v>
                </c:pt>
                <c:pt idx="8">
                  <c:v>1.30932</c:v>
                </c:pt>
                <c:pt idx="9">
                  <c:v>1.30166</c:v>
                </c:pt>
                <c:pt idx="10">
                  <c:v>1.2755300000000001</c:v>
                </c:pt>
                <c:pt idx="11">
                  <c:v>1.30911</c:v>
                </c:pt>
                <c:pt idx="12">
                  <c:v>1.4205700000000001</c:v>
                </c:pt>
                <c:pt idx="13">
                  <c:v>1.44221</c:v>
                </c:pt>
                <c:pt idx="14">
                  <c:v>1.50282</c:v>
                </c:pt>
                <c:pt idx="15">
                  <c:v>1.5672600000000001</c:v>
                </c:pt>
                <c:pt idx="16">
                  <c:v>1.6668700000000001</c:v>
                </c:pt>
                <c:pt idx="17">
                  <c:v>1.66866</c:v>
                </c:pt>
                <c:pt idx="18">
                  <c:v>1.6774199999999999</c:v>
                </c:pt>
                <c:pt idx="19">
                  <c:v>1.77582</c:v>
                </c:pt>
                <c:pt idx="20">
                  <c:v>1.8333999999999999</c:v>
                </c:pt>
                <c:pt idx="21">
                  <c:v>1.77905</c:v>
                </c:pt>
                <c:pt idx="22">
                  <c:v>1.8398600000000001</c:v>
                </c:pt>
                <c:pt idx="23">
                  <c:v>1.85859</c:v>
                </c:pt>
                <c:pt idx="24">
                  <c:v>1.73312</c:v>
                </c:pt>
                <c:pt idx="25">
                  <c:v>1.7055400000000001</c:v>
                </c:pt>
                <c:pt idx="26">
                  <c:v>1.69424</c:v>
                </c:pt>
                <c:pt idx="27">
                  <c:v>1.6321000000000001</c:v>
                </c:pt>
                <c:pt idx="28">
                  <c:v>1.75031</c:v>
                </c:pt>
                <c:pt idx="29">
                  <c:v>1.7264699999999999</c:v>
                </c:pt>
                <c:pt idx="30">
                  <c:v>1.66892</c:v>
                </c:pt>
                <c:pt idx="31">
                  <c:v>1.42761</c:v>
                </c:pt>
                <c:pt idx="32">
                  <c:v>1.2680400000000001</c:v>
                </c:pt>
                <c:pt idx="33">
                  <c:v>1.32735</c:v>
                </c:pt>
                <c:pt idx="34">
                  <c:v>1.2781</c:v>
                </c:pt>
                <c:pt idx="35">
                  <c:v>1.2747599999999999</c:v>
                </c:pt>
                <c:pt idx="36">
                  <c:v>1.25701</c:v>
                </c:pt>
                <c:pt idx="37">
                  <c:v>1.47942</c:v>
                </c:pt>
                <c:pt idx="38">
                  <c:v>1.6381600000000001</c:v>
                </c:pt>
                <c:pt idx="39">
                  <c:v>1.6798999999999999</c:v>
                </c:pt>
                <c:pt idx="40">
                  <c:v>1.6921299999999999</c:v>
                </c:pt>
                <c:pt idx="41">
                  <c:v>1.6948399999999999</c:v>
                </c:pt>
                <c:pt idx="42">
                  <c:v>1.65821</c:v>
                </c:pt>
                <c:pt idx="43">
                  <c:v>1.6225099999999999</c:v>
                </c:pt>
                <c:pt idx="44">
                  <c:v>1.6377699999999999</c:v>
                </c:pt>
                <c:pt idx="45">
                  <c:v>1.6775500000000001</c:v>
                </c:pt>
                <c:pt idx="46">
                  <c:v>1.5708800000000001</c:v>
                </c:pt>
                <c:pt idx="47">
                  <c:v>1.54444</c:v>
                </c:pt>
                <c:pt idx="48">
                  <c:v>1.62429</c:v>
                </c:pt>
                <c:pt idx="49">
                  <c:v>1.65069</c:v>
                </c:pt>
                <c:pt idx="50">
                  <c:v>1.59989</c:v>
                </c:pt>
                <c:pt idx="51">
                  <c:v>1.50153</c:v>
                </c:pt>
                <c:pt idx="52">
                  <c:v>1.54386</c:v>
                </c:pt>
                <c:pt idx="53">
                  <c:v>1.4237200000000001</c:v>
                </c:pt>
                <c:pt idx="54">
                  <c:v>1.3647499999999999</c:v>
                </c:pt>
                <c:pt idx="55">
                  <c:v>1.3344</c:v>
                </c:pt>
                <c:pt idx="56">
                  <c:v>1.4772000000000001</c:v>
                </c:pt>
                <c:pt idx="57">
                  <c:v>1.6153</c:v>
                </c:pt>
                <c:pt idx="58">
                  <c:v>1.7020299999999999</c:v>
                </c:pt>
                <c:pt idx="59">
                  <c:v>1.7364299999999999</c:v>
                </c:pt>
                <c:pt idx="60">
                  <c:v>1.8015099999999999</c:v>
                </c:pt>
                <c:pt idx="61">
                  <c:v>1.9100200000000001</c:v>
                </c:pt>
                <c:pt idx="62">
                  <c:v>1.9590399999999999</c:v>
                </c:pt>
                <c:pt idx="63">
                  <c:v>2.0005600000000001</c:v>
                </c:pt>
                <c:pt idx="64">
                  <c:v>2.1571899999999999</c:v>
                </c:pt>
                <c:pt idx="65">
                  <c:v>2.16717</c:v>
                </c:pt>
                <c:pt idx="66">
                  <c:v>2.2485599999999999</c:v>
                </c:pt>
                <c:pt idx="67">
                  <c:v>2.3494000000000002</c:v>
                </c:pt>
                <c:pt idx="68">
                  <c:v>2.3386300000000002</c:v>
                </c:pt>
                <c:pt idx="69">
                  <c:v>2.3410799999999998</c:v>
                </c:pt>
                <c:pt idx="70">
                  <c:v>2.1826400000000001</c:v>
                </c:pt>
                <c:pt idx="71">
                  <c:v>2.2982499999999999</c:v>
                </c:pt>
                <c:pt idx="72">
                  <c:v>2.49899</c:v>
                </c:pt>
                <c:pt idx="73">
                  <c:v>2.5563500000000001</c:v>
                </c:pt>
                <c:pt idx="74">
                  <c:v>2.51044</c:v>
                </c:pt>
                <c:pt idx="75">
                  <c:v>2.5458099999999999</c:v>
                </c:pt>
                <c:pt idx="76">
                  <c:v>2.5251000000000001</c:v>
                </c:pt>
                <c:pt idx="77">
                  <c:v>2.5252599999999998</c:v>
                </c:pt>
                <c:pt idx="78">
                  <c:v>2.5522300000000002</c:v>
                </c:pt>
                <c:pt idx="79">
                  <c:v>2.58053</c:v>
                </c:pt>
                <c:pt idx="80">
                  <c:v>2.4518300000000002</c:v>
                </c:pt>
                <c:pt idx="81">
                  <c:v>2.4177</c:v>
                </c:pt>
                <c:pt idx="82">
                  <c:v>2.3624299999999998</c:v>
                </c:pt>
                <c:pt idx="83">
                  <c:v>2.4002400000000002</c:v>
                </c:pt>
                <c:pt idx="84">
                  <c:v>2.3136199999999998</c:v>
                </c:pt>
                <c:pt idx="85">
                  <c:v>2.2971300000000001</c:v>
                </c:pt>
                <c:pt idx="86">
                  <c:v>2.3218800000000002</c:v>
                </c:pt>
                <c:pt idx="87">
                  <c:v>2.3957299999999999</c:v>
                </c:pt>
                <c:pt idx="88">
                  <c:v>2.3865599999999998</c:v>
                </c:pt>
                <c:pt idx="89">
                  <c:v>2.38659</c:v>
                </c:pt>
                <c:pt idx="90">
                  <c:v>2.50536</c:v>
                </c:pt>
                <c:pt idx="91">
                  <c:v>2.57186</c:v>
                </c:pt>
                <c:pt idx="92">
                  <c:v>2.5331399999999999</c:v>
                </c:pt>
                <c:pt idx="93">
                  <c:v>2.4563700000000002</c:v>
                </c:pt>
                <c:pt idx="94">
                  <c:v>2.58467</c:v>
                </c:pt>
                <c:pt idx="95">
                  <c:v>2.6356999999999999</c:v>
                </c:pt>
                <c:pt idx="96">
                  <c:v>2.7412299999999998</c:v>
                </c:pt>
                <c:pt idx="97">
                  <c:v>2.7551000000000001</c:v>
                </c:pt>
                <c:pt idx="98">
                  <c:v>2.81941</c:v>
                </c:pt>
                <c:pt idx="99">
                  <c:v>3.0373399999999999</c:v>
                </c:pt>
                <c:pt idx="100">
                  <c:v>2.9872899999999998</c:v>
                </c:pt>
                <c:pt idx="101">
                  <c:v>2.9414500000000001</c:v>
                </c:pt>
                <c:pt idx="102">
                  <c:v>2.7700900000000002</c:v>
                </c:pt>
                <c:pt idx="103">
                  <c:v>2.8187700000000002</c:v>
                </c:pt>
                <c:pt idx="104">
                  <c:v>2.84091</c:v>
                </c:pt>
                <c:pt idx="105">
                  <c:v>2.6859000000000002</c:v>
                </c:pt>
                <c:pt idx="106">
                  <c:v>2.6476999999999999</c:v>
                </c:pt>
                <c:pt idx="107">
                  <c:v>2.5704699999999998</c:v>
                </c:pt>
                <c:pt idx="108">
                  <c:v>2.7300200000000001</c:v>
                </c:pt>
                <c:pt idx="109">
                  <c:v>2.6736499999999999</c:v>
                </c:pt>
                <c:pt idx="110">
                  <c:v>2.56284</c:v>
                </c:pt>
                <c:pt idx="111">
                  <c:v>2.5630899999999999</c:v>
                </c:pt>
                <c:pt idx="112">
                  <c:v>2.7830400000000002</c:v>
                </c:pt>
                <c:pt idx="113">
                  <c:v>2.82348</c:v>
                </c:pt>
                <c:pt idx="114">
                  <c:v>2.8708</c:v>
                </c:pt>
                <c:pt idx="115">
                  <c:v>2.87405</c:v>
                </c:pt>
                <c:pt idx="116">
                  <c:v>2.9832399999999999</c:v>
                </c:pt>
                <c:pt idx="117">
                  <c:v>2.7659699999999998</c:v>
                </c:pt>
                <c:pt idx="118">
                  <c:v>2.6455500000000001</c:v>
                </c:pt>
                <c:pt idx="119">
                  <c:v>2.6684999999999999</c:v>
                </c:pt>
                <c:pt idx="120">
                  <c:v>2.7461099999999998</c:v>
                </c:pt>
                <c:pt idx="121">
                  <c:v>2.93181</c:v>
                </c:pt>
                <c:pt idx="122">
                  <c:v>3.0136099999999999</c:v>
                </c:pt>
                <c:pt idx="123">
                  <c:v>3.0592600000000001</c:v>
                </c:pt>
                <c:pt idx="124">
                  <c:v>3.0918700000000001</c:v>
                </c:pt>
                <c:pt idx="125">
                  <c:v>2.9708999999999999</c:v>
                </c:pt>
                <c:pt idx="126">
                  <c:v>2.9270999999999998</c:v>
                </c:pt>
                <c:pt idx="127">
                  <c:v>2.4480200000000001</c:v>
                </c:pt>
                <c:pt idx="128">
                  <c:v>2.41371</c:v>
                </c:pt>
                <c:pt idx="129">
                  <c:v>2.5818599999999998</c:v>
                </c:pt>
                <c:pt idx="130">
                  <c:v>2.73509</c:v>
                </c:pt>
                <c:pt idx="131">
                  <c:v>2.7981400000000001</c:v>
                </c:pt>
                <c:pt idx="132">
                  <c:v>2.8636499999999998</c:v>
                </c:pt>
                <c:pt idx="133">
                  <c:v>2.8283399999999999</c:v>
                </c:pt>
                <c:pt idx="134">
                  <c:v>2.8926500000000002</c:v>
                </c:pt>
                <c:pt idx="135">
                  <c:v>3.1198999999999999</c:v>
                </c:pt>
                <c:pt idx="136">
                  <c:v>3.1217600000000001</c:v>
                </c:pt>
                <c:pt idx="137">
                  <c:v>3.37405</c:v>
                </c:pt>
                <c:pt idx="138">
                  <c:v>3.3498000000000001</c:v>
                </c:pt>
                <c:pt idx="139">
                  <c:v>3.40835</c:v>
                </c:pt>
                <c:pt idx="140">
                  <c:v>3.3582900000000002</c:v>
                </c:pt>
                <c:pt idx="141">
                  <c:v>3.37439</c:v>
                </c:pt>
                <c:pt idx="142">
                  <c:v>3.5910899999999999</c:v>
                </c:pt>
                <c:pt idx="143">
                  <c:v>3.7603200000000001</c:v>
                </c:pt>
                <c:pt idx="144">
                  <c:v>3.7119800000000001</c:v>
                </c:pt>
                <c:pt idx="145">
                  <c:v>4.1603300000000001</c:v>
                </c:pt>
                <c:pt idx="146">
                  <c:v>4.0350400000000004</c:v>
                </c:pt>
                <c:pt idx="147">
                  <c:v>3.7650700000000001</c:v>
                </c:pt>
                <c:pt idx="148">
                  <c:v>3.8770099999999998</c:v>
                </c:pt>
                <c:pt idx="149">
                  <c:v>4.0953400000000002</c:v>
                </c:pt>
                <c:pt idx="150">
                  <c:v>3.9945900000000001</c:v>
                </c:pt>
                <c:pt idx="151">
                  <c:v>4.3043800000000001</c:v>
                </c:pt>
                <c:pt idx="152">
                  <c:v>4.0927800000000003</c:v>
                </c:pt>
                <c:pt idx="153">
                  <c:v>3.9135599999999999</c:v>
                </c:pt>
                <c:pt idx="154">
                  <c:v>3.7819600000000002</c:v>
                </c:pt>
                <c:pt idx="155">
                  <c:v>3.7773099999999999</c:v>
                </c:pt>
                <c:pt idx="156">
                  <c:v>4.0038799999999997</c:v>
                </c:pt>
                <c:pt idx="157">
                  <c:v>3.8731399999999998</c:v>
                </c:pt>
                <c:pt idx="158">
                  <c:v>3.6511</c:v>
                </c:pt>
                <c:pt idx="159">
                  <c:v>3.8898299999999999</c:v>
                </c:pt>
                <c:pt idx="160">
                  <c:v>3.9702700000000002</c:v>
                </c:pt>
                <c:pt idx="161">
                  <c:v>3.9874999999999998</c:v>
                </c:pt>
                <c:pt idx="162">
                  <c:v>3.7991199999999998</c:v>
                </c:pt>
                <c:pt idx="163">
                  <c:v>3.69794</c:v>
                </c:pt>
                <c:pt idx="164">
                  <c:v>3.1583399999999999</c:v>
                </c:pt>
                <c:pt idx="165">
                  <c:v>3.3729499999999999</c:v>
                </c:pt>
                <c:pt idx="166">
                  <c:v>3.6272500000000001</c:v>
                </c:pt>
                <c:pt idx="167">
                  <c:v>3.6231200000000001</c:v>
                </c:pt>
                <c:pt idx="168">
                  <c:v>3.6645400000000001</c:v>
                </c:pt>
                <c:pt idx="169">
                  <c:v>3.6388799999999999</c:v>
                </c:pt>
                <c:pt idx="170">
                  <c:v>3.8438500000000002</c:v>
                </c:pt>
                <c:pt idx="171">
                  <c:v>3.8289800000000001</c:v>
                </c:pt>
                <c:pt idx="172">
                  <c:v>3.8423500000000002</c:v>
                </c:pt>
                <c:pt idx="173">
                  <c:v>3.5765400000000001</c:v>
                </c:pt>
                <c:pt idx="174">
                  <c:v>3.1396099999999998</c:v>
                </c:pt>
                <c:pt idx="175">
                  <c:v>3.1593599999999999</c:v>
                </c:pt>
                <c:pt idx="176">
                  <c:v>2.86991</c:v>
                </c:pt>
                <c:pt idx="177">
                  <c:v>2.92909</c:v>
                </c:pt>
                <c:pt idx="178">
                  <c:v>3.1048300000000002</c:v>
                </c:pt>
                <c:pt idx="179">
                  <c:v>2.9571999999999998</c:v>
                </c:pt>
                <c:pt idx="180">
                  <c:v>2.8667799999999999</c:v>
                </c:pt>
                <c:pt idx="181">
                  <c:v>2.9455499999999999</c:v>
                </c:pt>
                <c:pt idx="182">
                  <c:v>2.94075</c:v>
                </c:pt>
                <c:pt idx="183">
                  <c:v>3.1922899999999998</c:v>
                </c:pt>
                <c:pt idx="184">
                  <c:v>3.4340799999999998</c:v>
                </c:pt>
                <c:pt idx="185">
                  <c:v>3.52976</c:v>
                </c:pt>
                <c:pt idx="186">
                  <c:v>3.7883599999999999</c:v>
                </c:pt>
                <c:pt idx="187">
                  <c:v>4.03599</c:v>
                </c:pt>
                <c:pt idx="188">
                  <c:v>3.9694500000000001</c:v>
                </c:pt>
                <c:pt idx="189">
                  <c:v>4.1646999999999998</c:v>
                </c:pt>
                <c:pt idx="190">
                  <c:v>4.2151100000000001</c:v>
                </c:pt>
                <c:pt idx="191">
                  <c:v>4.2267299999999999</c:v>
                </c:pt>
                <c:pt idx="192">
                  <c:v>4.3635200000000003</c:v>
                </c:pt>
                <c:pt idx="193">
                  <c:v>4.3815400000000002</c:v>
                </c:pt>
                <c:pt idx="194">
                  <c:v>4.5129400000000004</c:v>
                </c:pt>
                <c:pt idx="195">
                  <c:v>4.54223</c:v>
                </c:pt>
                <c:pt idx="196">
                  <c:v>4.3898900000000003</c:v>
                </c:pt>
                <c:pt idx="197">
                  <c:v>4.6330299999999998</c:v>
                </c:pt>
                <c:pt idx="198">
                  <c:v>4.3957100000000002</c:v>
                </c:pt>
                <c:pt idx="199">
                  <c:v>4.4464199999999998</c:v>
                </c:pt>
                <c:pt idx="200">
                  <c:v>4.5912600000000001</c:v>
                </c:pt>
                <c:pt idx="201">
                  <c:v>4.6778300000000002</c:v>
                </c:pt>
                <c:pt idx="202">
                  <c:v>4.8312499999999998</c:v>
                </c:pt>
                <c:pt idx="203">
                  <c:v>5.01403</c:v>
                </c:pt>
                <c:pt idx="204">
                  <c:v>5.1084800000000001</c:v>
                </c:pt>
                <c:pt idx="205">
                  <c:v>5.1957000000000004</c:v>
                </c:pt>
                <c:pt idx="206">
                  <c:v>5.1657799999999998</c:v>
                </c:pt>
                <c:pt idx="207">
                  <c:v>4.9395499999999997</c:v>
                </c:pt>
                <c:pt idx="208">
                  <c:v>5.2557900000000002</c:v>
                </c:pt>
                <c:pt idx="209">
                  <c:v>5.4988200000000003</c:v>
                </c:pt>
                <c:pt idx="210">
                  <c:v>5.8855899999999997</c:v>
                </c:pt>
                <c:pt idx="211">
                  <c:v>5.8488699999999998</c:v>
                </c:pt>
                <c:pt idx="212">
                  <c:v>6.1075699999999999</c:v>
                </c:pt>
                <c:pt idx="213">
                  <c:v>5.8929099999999996</c:v>
                </c:pt>
                <c:pt idx="214">
                  <c:v>6.2294099999999997</c:v>
                </c:pt>
                <c:pt idx="215">
                  <c:v>6.5272500000000004</c:v>
                </c:pt>
                <c:pt idx="216">
                  <c:v>6.8073499999999996</c:v>
                </c:pt>
                <c:pt idx="217">
                  <c:v>6.90564</c:v>
                </c:pt>
                <c:pt idx="218">
                  <c:v>7.2944699999999996</c:v>
                </c:pt>
                <c:pt idx="219">
                  <c:v>7.2223699999999997</c:v>
                </c:pt>
                <c:pt idx="220">
                  <c:v>6.6695399999999996</c:v>
                </c:pt>
                <c:pt idx="221">
                  <c:v>6.6529499999999997</c:v>
                </c:pt>
                <c:pt idx="222">
                  <c:v>6.46204</c:v>
                </c:pt>
                <c:pt idx="223">
                  <c:v>6.5186200000000003</c:v>
                </c:pt>
                <c:pt idx="224">
                  <c:v>6.6577700000000002</c:v>
                </c:pt>
                <c:pt idx="225">
                  <c:v>6.8338099999999997</c:v>
                </c:pt>
                <c:pt idx="226">
                  <c:v>6.87453</c:v>
                </c:pt>
                <c:pt idx="227">
                  <c:v>7.08087</c:v>
                </c:pt>
                <c:pt idx="228">
                  <c:v>7.2178800000000001</c:v>
                </c:pt>
                <c:pt idx="229">
                  <c:v>7.2956899999999996</c:v>
                </c:pt>
                <c:pt idx="230">
                  <c:v>7.4962900000000001</c:v>
                </c:pt>
                <c:pt idx="231">
                  <c:v>7.65754</c:v>
                </c:pt>
                <c:pt idx="232">
                  <c:v>7.9171699999999996</c:v>
                </c:pt>
                <c:pt idx="233">
                  <c:v>7.7968500000000001</c:v>
                </c:pt>
                <c:pt idx="234">
                  <c:v>7.57829</c:v>
                </c:pt>
                <c:pt idx="235">
                  <c:v>7.3887400000000003</c:v>
                </c:pt>
                <c:pt idx="236">
                  <c:v>7.5058100000000003</c:v>
                </c:pt>
                <c:pt idx="237">
                  <c:v>7.70547</c:v>
                </c:pt>
                <c:pt idx="238">
                  <c:v>7.2243300000000001</c:v>
                </c:pt>
                <c:pt idx="239">
                  <c:v>7.3222800000000001</c:v>
                </c:pt>
                <c:pt idx="240">
                  <c:v>6.6970999999999998</c:v>
                </c:pt>
                <c:pt idx="241">
                  <c:v>6.8581099999999999</c:v>
                </c:pt>
                <c:pt idx="242">
                  <c:v>6.7874699999999999</c:v>
                </c:pt>
                <c:pt idx="243">
                  <c:v>6.9620699999999998</c:v>
                </c:pt>
                <c:pt idx="244">
                  <c:v>7.1919000000000004</c:v>
                </c:pt>
                <c:pt idx="245">
                  <c:v>6.6020799999999999</c:v>
                </c:pt>
                <c:pt idx="246">
                  <c:v>6.3949100000000003</c:v>
                </c:pt>
                <c:pt idx="247">
                  <c:v>6.7792399999999997</c:v>
                </c:pt>
                <c:pt idx="248">
                  <c:v>5.9393900000000004</c:v>
                </c:pt>
                <c:pt idx="249">
                  <c:v>5.0218800000000003</c:v>
                </c:pt>
                <c:pt idx="250">
                  <c:v>4.8699599999999998</c:v>
                </c:pt>
                <c:pt idx="251">
                  <c:v>5.5726800000000001</c:v>
                </c:pt>
                <c:pt idx="252">
                  <c:v>5.1144100000000003</c:v>
                </c:pt>
                <c:pt idx="253">
                  <c:v>4.6754100000000003</c:v>
                </c:pt>
                <c:pt idx="254">
                  <c:v>4.9761899999999999</c:v>
                </c:pt>
                <c:pt idx="255">
                  <c:v>5.5765700000000002</c:v>
                </c:pt>
                <c:pt idx="256">
                  <c:v>5.7517500000000004</c:v>
                </c:pt>
                <c:pt idx="257">
                  <c:v>5.6820199999999996</c:v>
                </c:pt>
                <c:pt idx="258">
                  <c:v>6.0732799999999996</c:v>
                </c:pt>
                <c:pt idx="259">
                  <c:v>6.5781900000000002</c:v>
                </c:pt>
                <c:pt idx="260">
                  <c:v>7.1142500000000002</c:v>
                </c:pt>
                <c:pt idx="261">
                  <c:v>6.7293099999999999</c:v>
                </c:pt>
                <c:pt idx="262">
                  <c:v>6.8344500000000004</c:v>
                </c:pt>
                <c:pt idx="263">
                  <c:v>7.1274899999999999</c:v>
                </c:pt>
                <c:pt idx="264">
                  <c:v>7.0872900000000003</c:v>
                </c:pt>
                <c:pt idx="265">
                  <c:v>7.4541399999999998</c:v>
                </c:pt>
                <c:pt idx="266">
                  <c:v>8.0268200000000007</c:v>
                </c:pt>
                <c:pt idx="267">
                  <c:v>8.1791499999999999</c:v>
                </c:pt>
                <c:pt idx="268">
                  <c:v>7.7113100000000001</c:v>
                </c:pt>
                <c:pt idx="269">
                  <c:v>7.2944699999999996</c:v>
                </c:pt>
                <c:pt idx="270">
                  <c:v>7.5048399999999997</c:v>
                </c:pt>
                <c:pt idx="271">
                  <c:v>7.3642099999999999</c:v>
                </c:pt>
                <c:pt idx="272">
                  <c:v>8.0111100000000004</c:v>
                </c:pt>
                <c:pt idx="273">
                  <c:v>8.1791599999999995</c:v>
                </c:pt>
                <c:pt idx="274">
                  <c:v>8.2952600000000007</c:v>
                </c:pt>
                <c:pt idx="275">
                  <c:v>9.0825200000000006</c:v>
                </c:pt>
                <c:pt idx="276">
                  <c:v>8.9601199999999999</c:v>
                </c:pt>
                <c:pt idx="277">
                  <c:v>9.1406600000000005</c:v>
                </c:pt>
                <c:pt idx="278">
                  <c:v>9.3317999999999994</c:v>
                </c:pt>
                <c:pt idx="279">
                  <c:v>9.3388200000000001</c:v>
                </c:pt>
                <c:pt idx="280">
                  <c:v>9.2366499999999991</c:v>
                </c:pt>
                <c:pt idx="281">
                  <c:v>9.2676700000000007</c:v>
                </c:pt>
                <c:pt idx="282">
                  <c:v>8.9079200000000007</c:v>
                </c:pt>
                <c:pt idx="283">
                  <c:v>8.2799499999999995</c:v>
                </c:pt>
                <c:pt idx="284">
                  <c:v>7.6480699999999997</c:v>
                </c:pt>
                <c:pt idx="285">
                  <c:v>8.1488200000000006</c:v>
                </c:pt>
                <c:pt idx="286">
                  <c:v>7.9766599999999999</c:v>
                </c:pt>
                <c:pt idx="287">
                  <c:v>7.9650299999999996</c:v>
                </c:pt>
                <c:pt idx="288">
                  <c:v>8.4665300000000006</c:v>
                </c:pt>
                <c:pt idx="289">
                  <c:v>8.8053799999999995</c:v>
                </c:pt>
                <c:pt idx="290">
                  <c:v>8.7928800000000003</c:v>
                </c:pt>
                <c:pt idx="291">
                  <c:v>8.5355600000000003</c:v>
                </c:pt>
                <c:pt idx="292">
                  <c:v>8.0699299999999994</c:v>
                </c:pt>
                <c:pt idx="293">
                  <c:v>8.2621400000000005</c:v>
                </c:pt>
                <c:pt idx="294">
                  <c:v>8.2030899999999995</c:v>
                </c:pt>
                <c:pt idx="295">
                  <c:v>8.3563100000000006</c:v>
                </c:pt>
                <c:pt idx="296">
                  <c:v>8.5665300000000002</c:v>
                </c:pt>
                <c:pt idx="297">
                  <c:v>8.5642999999999994</c:v>
                </c:pt>
                <c:pt idx="298">
                  <c:v>8.6733700000000002</c:v>
                </c:pt>
                <c:pt idx="299">
                  <c:v>8.9180700000000002</c:v>
                </c:pt>
              </c:numCache>
            </c:numRef>
          </c:val>
          <c:smooth val="0"/>
          <c:extLst>
            <c:ext xmlns:c16="http://schemas.microsoft.com/office/drawing/2014/chart" uri="{C3380CC4-5D6E-409C-BE32-E72D297353CC}">
              <c16:uniqueId val="{00000004-3B55-40D5-9BD5-70EF60121C09}"/>
            </c:ext>
          </c:extLst>
        </c:ser>
        <c:ser>
          <c:idx val="5"/>
          <c:order val="5"/>
          <c:tx>
            <c:strRef>
              <c:f>'Section 2'!$G$5</c:f>
              <c:strCache>
                <c:ptCount val="1"/>
                <c:pt idx="0">
                  <c:v>MSCI Emerging Markets Index (gross div.)</c:v>
                </c:pt>
              </c:strCache>
            </c:strRef>
          </c:tx>
          <c:marker>
            <c:symbol val="none"/>
          </c:marker>
          <c:cat>
            <c:numRef>
              <c:f>'Section 2'!$A$6:$A$305</c:f>
              <c:numCache>
                <c:formatCode>mmm\-yy</c:formatCode>
                <c:ptCount val="300"/>
                <c:pt idx="0">
                  <c:v>32143</c:v>
                </c:pt>
                <c:pt idx="1">
                  <c:v>32174</c:v>
                </c:pt>
                <c:pt idx="2">
                  <c:v>32203</c:v>
                </c:pt>
                <c:pt idx="3">
                  <c:v>32234</c:v>
                </c:pt>
                <c:pt idx="4">
                  <c:v>32264</c:v>
                </c:pt>
                <c:pt idx="5">
                  <c:v>32295</c:v>
                </c:pt>
                <c:pt idx="6">
                  <c:v>32325</c:v>
                </c:pt>
                <c:pt idx="7">
                  <c:v>32356</c:v>
                </c:pt>
                <c:pt idx="8">
                  <c:v>32387</c:v>
                </c:pt>
                <c:pt idx="9">
                  <c:v>32417</c:v>
                </c:pt>
                <c:pt idx="10">
                  <c:v>32448</c:v>
                </c:pt>
                <c:pt idx="11">
                  <c:v>32478</c:v>
                </c:pt>
                <c:pt idx="12">
                  <c:v>32509</c:v>
                </c:pt>
                <c:pt idx="13">
                  <c:v>32540</c:v>
                </c:pt>
                <c:pt idx="14">
                  <c:v>32568</c:v>
                </c:pt>
                <c:pt idx="15">
                  <c:v>32599</c:v>
                </c:pt>
                <c:pt idx="16">
                  <c:v>32629</c:v>
                </c:pt>
                <c:pt idx="17">
                  <c:v>32660</c:v>
                </c:pt>
                <c:pt idx="18">
                  <c:v>32690</c:v>
                </c:pt>
                <c:pt idx="19">
                  <c:v>32721</c:v>
                </c:pt>
                <c:pt idx="20">
                  <c:v>32752</c:v>
                </c:pt>
                <c:pt idx="21">
                  <c:v>32782</c:v>
                </c:pt>
                <c:pt idx="22">
                  <c:v>32813</c:v>
                </c:pt>
                <c:pt idx="23">
                  <c:v>32843</c:v>
                </c:pt>
                <c:pt idx="24">
                  <c:v>32874</c:v>
                </c:pt>
                <c:pt idx="25">
                  <c:v>32905</c:v>
                </c:pt>
                <c:pt idx="26">
                  <c:v>32933</c:v>
                </c:pt>
                <c:pt idx="27">
                  <c:v>32964</c:v>
                </c:pt>
                <c:pt idx="28">
                  <c:v>32994</c:v>
                </c:pt>
                <c:pt idx="29">
                  <c:v>33025</c:v>
                </c:pt>
                <c:pt idx="30">
                  <c:v>33055</c:v>
                </c:pt>
                <c:pt idx="31">
                  <c:v>33086</c:v>
                </c:pt>
                <c:pt idx="32">
                  <c:v>33117</c:v>
                </c:pt>
                <c:pt idx="33">
                  <c:v>33147</c:v>
                </c:pt>
                <c:pt idx="34">
                  <c:v>33178</c:v>
                </c:pt>
                <c:pt idx="35">
                  <c:v>33208</c:v>
                </c:pt>
                <c:pt idx="36">
                  <c:v>33239</c:v>
                </c:pt>
                <c:pt idx="37">
                  <c:v>33270</c:v>
                </c:pt>
                <c:pt idx="38">
                  <c:v>33298</c:v>
                </c:pt>
                <c:pt idx="39">
                  <c:v>33329</c:v>
                </c:pt>
                <c:pt idx="40">
                  <c:v>33359</c:v>
                </c:pt>
                <c:pt idx="41">
                  <c:v>33390</c:v>
                </c:pt>
                <c:pt idx="42">
                  <c:v>33420</c:v>
                </c:pt>
                <c:pt idx="43">
                  <c:v>33451</c:v>
                </c:pt>
                <c:pt idx="44">
                  <c:v>33482</c:v>
                </c:pt>
                <c:pt idx="45">
                  <c:v>33512</c:v>
                </c:pt>
                <c:pt idx="46">
                  <c:v>33543</c:v>
                </c:pt>
                <c:pt idx="47">
                  <c:v>33573</c:v>
                </c:pt>
                <c:pt idx="48">
                  <c:v>33604</c:v>
                </c:pt>
                <c:pt idx="49">
                  <c:v>33635</c:v>
                </c:pt>
                <c:pt idx="50">
                  <c:v>33664</c:v>
                </c:pt>
                <c:pt idx="51">
                  <c:v>33695</c:v>
                </c:pt>
                <c:pt idx="52">
                  <c:v>33725</c:v>
                </c:pt>
                <c:pt idx="53">
                  <c:v>33756</c:v>
                </c:pt>
                <c:pt idx="54">
                  <c:v>33786</c:v>
                </c:pt>
                <c:pt idx="55">
                  <c:v>33817</c:v>
                </c:pt>
                <c:pt idx="56">
                  <c:v>33848</c:v>
                </c:pt>
                <c:pt idx="57">
                  <c:v>33878</c:v>
                </c:pt>
                <c:pt idx="58">
                  <c:v>33909</c:v>
                </c:pt>
                <c:pt idx="59">
                  <c:v>33939</c:v>
                </c:pt>
                <c:pt idx="60">
                  <c:v>33970</c:v>
                </c:pt>
                <c:pt idx="61">
                  <c:v>34001</c:v>
                </c:pt>
                <c:pt idx="62">
                  <c:v>34029</c:v>
                </c:pt>
                <c:pt idx="63">
                  <c:v>34060</c:v>
                </c:pt>
                <c:pt idx="64">
                  <c:v>34090</c:v>
                </c:pt>
                <c:pt idx="65">
                  <c:v>34121</c:v>
                </c:pt>
                <c:pt idx="66">
                  <c:v>34151</c:v>
                </c:pt>
                <c:pt idx="67">
                  <c:v>34182</c:v>
                </c:pt>
                <c:pt idx="68">
                  <c:v>34213</c:v>
                </c:pt>
                <c:pt idx="69">
                  <c:v>34243</c:v>
                </c:pt>
                <c:pt idx="70">
                  <c:v>34274</c:v>
                </c:pt>
                <c:pt idx="71">
                  <c:v>34304</c:v>
                </c:pt>
                <c:pt idx="72">
                  <c:v>34335</c:v>
                </c:pt>
                <c:pt idx="73">
                  <c:v>34366</c:v>
                </c:pt>
                <c:pt idx="74">
                  <c:v>34394</c:v>
                </c:pt>
                <c:pt idx="75">
                  <c:v>34425</c:v>
                </c:pt>
                <c:pt idx="76">
                  <c:v>34455</c:v>
                </c:pt>
                <c:pt idx="77">
                  <c:v>34486</c:v>
                </c:pt>
                <c:pt idx="78">
                  <c:v>34516</c:v>
                </c:pt>
                <c:pt idx="79">
                  <c:v>34547</c:v>
                </c:pt>
                <c:pt idx="80">
                  <c:v>34578</c:v>
                </c:pt>
                <c:pt idx="81">
                  <c:v>34608</c:v>
                </c:pt>
                <c:pt idx="82">
                  <c:v>34639</c:v>
                </c:pt>
                <c:pt idx="83">
                  <c:v>34669</c:v>
                </c:pt>
                <c:pt idx="84">
                  <c:v>34700</c:v>
                </c:pt>
                <c:pt idx="85">
                  <c:v>34731</c:v>
                </c:pt>
                <c:pt idx="86">
                  <c:v>34759</c:v>
                </c:pt>
                <c:pt idx="87">
                  <c:v>34790</c:v>
                </c:pt>
                <c:pt idx="88">
                  <c:v>34820</c:v>
                </c:pt>
                <c:pt idx="89">
                  <c:v>34851</c:v>
                </c:pt>
                <c:pt idx="90">
                  <c:v>34881</c:v>
                </c:pt>
                <c:pt idx="91">
                  <c:v>34912</c:v>
                </c:pt>
                <c:pt idx="92">
                  <c:v>34943</c:v>
                </c:pt>
                <c:pt idx="93">
                  <c:v>34973</c:v>
                </c:pt>
                <c:pt idx="94">
                  <c:v>35004</c:v>
                </c:pt>
                <c:pt idx="95">
                  <c:v>35034</c:v>
                </c:pt>
                <c:pt idx="96">
                  <c:v>35065</c:v>
                </c:pt>
                <c:pt idx="97">
                  <c:v>35096</c:v>
                </c:pt>
                <c:pt idx="98">
                  <c:v>35125</c:v>
                </c:pt>
                <c:pt idx="99">
                  <c:v>35156</c:v>
                </c:pt>
                <c:pt idx="100">
                  <c:v>35186</c:v>
                </c:pt>
                <c:pt idx="101">
                  <c:v>35217</c:v>
                </c:pt>
                <c:pt idx="102">
                  <c:v>35247</c:v>
                </c:pt>
                <c:pt idx="103">
                  <c:v>35278</c:v>
                </c:pt>
                <c:pt idx="104">
                  <c:v>35309</c:v>
                </c:pt>
                <c:pt idx="105">
                  <c:v>35339</c:v>
                </c:pt>
                <c:pt idx="106">
                  <c:v>35370</c:v>
                </c:pt>
                <c:pt idx="107">
                  <c:v>35400</c:v>
                </c:pt>
                <c:pt idx="108">
                  <c:v>35431</c:v>
                </c:pt>
                <c:pt idx="109">
                  <c:v>35462</c:v>
                </c:pt>
                <c:pt idx="110">
                  <c:v>35490</c:v>
                </c:pt>
                <c:pt idx="111">
                  <c:v>35521</c:v>
                </c:pt>
                <c:pt idx="112">
                  <c:v>35551</c:v>
                </c:pt>
                <c:pt idx="113">
                  <c:v>35582</c:v>
                </c:pt>
                <c:pt idx="114">
                  <c:v>35612</c:v>
                </c:pt>
                <c:pt idx="115">
                  <c:v>35643</c:v>
                </c:pt>
                <c:pt idx="116">
                  <c:v>35674</c:v>
                </c:pt>
                <c:pt idx="117">
                  <c:v>35704</c:v>
                </c:pt>
                <c:pt idx="118">
                  <c:v>35735</c:v>
                </c:pt>
                <c:pt idx="119">
                  <c:v>35765</c:v>
                </c:pt>
                <c:pt idx="120">
                  <c:v>35796</c:v>
                </c:pt>
                <c:pt idx="121">
                  <c:v>35827</c:v>
                </c:pt>
                <c:pt idx="122">
                  <c:v>35855</c:v>
                </c:pt>
                <c:pt idx="123">
                  <c:v>35886</c:v>
                </c:pt>
                <c:pt idx="124">
                  <c:v>35916</c:v>
                </c:pt>
                <c:pt idx="125">
                  <c:v>35947</c:v>
                </c:pt>
                <c:pt idx="126">
                  <c:v>35977</c:v>
                </c:pt>
                <c:pt idx="127">
                  <c:v>36008</c:v>
                </c:pt>
                <c:pt idx="128">
                  <c:v>36039</c:v>
                </c:pt>
                <c:pt idx="129">
                  <c:v>36069</c:v>
                </c:pt>
                <c:pt idx="130">
                  <c:v>36100</c:v>
                </c:pt>
                <c:pt idx="131">
                  <c:v>36130</c:v>
                </c:pt>
                <c:pt idx="132">
                  <c:v>36161</c:v>
                </c:pt>
                <c:pt idx="133">
                  <c:v>36192</c:v>
                </c:pt>
                <c:pt idx="134">
                  <c:v>36220</c:v>
                </c:pt>
                <c:pt idx="135">
                  <c:v>36251</c:v>
                </c:pt>
                <c:pt idx="136">
                  <c:v>36281</c:v>
                </c:pt>
                <c:pt idx="137">
                  <c:v>36312</c:v>
                </c:pt>
                <c:pt idx="138">
                  <c:v>36342</c:v>
                </c:pt>
                <c:pt idx="139">
                  <c:v>36373</c:v>
                </c:pt>
                <c:pt idx="140">
                  <c:v>36404</c:v>
                </c:pt>
                <c:pt idx="141">
                  <c:v>36434</c:v>
                </c:pt>
                <c:pt idx="142">
                  <c:v>36465</c:v>
                </c:pt>
                <c:pt idx="143">
                  <c:v>36495</c:v>
                </c:pt>
                <c:pt idx="144">
                  <c:v>36526</c:v>
                </c:pt>
                <c:pt idx="145">
                  <c:v>36557</c:v>
                </c:pt>
                <c:pt idx="146">
                  <c:v>36586</c:v>
                </c:pt>
                <c:pt idx="147">
                  <c:v>36617</c:v>
                </c:pt>
                <c:pt idx="148">
                  <c:v>36647</c:v>
                </c:pt>
                <c:pt idx="149">
                  <c:v>36678</c:v>
                </c:pt>
                <c:pt idx="150">
                  <c:v>36708</c:v>
                </c:pt>
                <c:pt idx="151">
                  <c:v>36739</c:v>
                </c:pt>
                <c:pt idx="152">
                  <c:v>36770</c:v>
                </c:pt>
                <c:pt idx="153">
                  <c:v>36800</c:v>
                </c:pt>
                <c:pt idx="154">
                  <c:v>36831</c:v>
                </c:pt>
                <c:pt idx="155">
                  <c:v>36861</c:v>
                </c:pt>
                <c:pt idx="156">
                  <c:v>36892</c:v>
                </c:pt>
                <c:pt idx="157">
                  <c:v>36923</c:v>
                </c:pt>
                <c:pt idx="158">
                  <c:v>36951</c:v>
                </c:pt>
                <c:pt idx="159">
                  <c:v>36982</c:v>
                </c:pt>
                <c:pt idx="160">
                  <c:v>37012</c:v>
                </c:pt>
                <c:pt idx="161">
                  <c:v>37043</c:v>
                </c:pt>
                <c:pt idx="162">
                  <c:v>37073</c:v>
                </c:pt>
                <c:pt idx="163">
                  <c:v>37104</c:v>
                </c:pt>
                <c:pt idx="164">
                  <c:v>37135</c:v>
                </c:pt>
                <c:pt idx="165">
                  <c:v>37165</c:v>
                </c:pt>
                <c:pt idx="166">
                  <c:v>37196</c:v>
                </c:pt>
                <c:pt idx="167">
                  <c:v>37226</c:v>
                </c:pt>
                <c:pt idx="168">
                  <c:v>37257</c:v>
                </c:pt>
                <c:pt idx="169">
                  <c:v>37288</c:v>
                </c:pt>
                <c:pt idx="170">
                  <c:v>37316</c:v>
                </c:pt>
                <c:pt idx="171">
                  <c:v>37347</c:v>
                </c:pt>
                <c:pt idx="172">
                  <c:v>37377</c:v>
                </c:pt>
                <c:pt idx="173">
                  <c:v>37408</c:v>
                </c:pt>
                <c:pt idx="174">
                  <c:v>37438</c:v>
                </c:pt>
                <c:pt idx="175">
                  <c:v>37469</c:v>
                </c:pt>
                <c:pt idx="176">
                  <c:v>37500</c:v>
                </c:pt>
                <c:pt idx="177">
                  <c:v>37530</c:v>
                </c:pt>
                <c:pt idx="178">
                  <c:v>37561</c:v>
                </c:pt>
                <c:pt idx="179">
                  <c:v>37591</c:v>
                </c:pt>
                <c:pt idx="180">
                  <c:v>37622</c:v>
                </c:pt>
                <c:pt idx="181">
                  <c:v>37653</c:v>
                </c:pt>
                <c:pt idx="182">
                  <c:v>37681</c:v>
                </c:pt>
                <c:pt idx="183">
                  <c:v>37712</c:v>
                </c:pt>
                <c:pt idx="184">
                  <c:v>37742</c:v>
                </c:pt>
                <c:pt idx="185">
                  <c:v>37773</c:v>
                </c:pt>
                <c:pt idx="186">
                  <c:v>37803</c:v>
                </c:pt>
                <c:pt idx="187">
                  <c:v>37834</c:v>
                </c:pt>
                <c:pt idx="188">
                  <c:v>37865</c:v>
                </c:pt>
                <c:pt idx="189">
                  <c:v>37895</c:v>
                </c:pt>
                <c:pt idx="190">
                  <c:v>37926</c:v>
                </c:pt>
                <c:pt idx="191">
                  <c:v>37956</c:v>
                </c:pt>
                <c:pt idx="192">
                  <c:v>37987</c:v>
                </c:pt>
                <c:pt idx="193">
                  <c:v>38018</c:v>
                </c:pt>
                <c:pt idx="194">
                  <c:v>38047</c:v>
                </c:pt>
                <c:pt idx="195">
                  <c:v>38078</c:v>
                </c:pt>
                <c:pt idx="196">
                  <c:v>38108</c:v>
                </c:pt>
                <c:pt idx="197">
                  <c:v>38139</c:v>
                </c:pt>
                <c:pt idx="198">
                  <c:v>38169</c:v>
                </c:pt>
                <c:pt idx="199">
                  <c:v>38200</c:v>
                </c:pt>
                <c:pt idx="200">
                  <c:v>38231</c:v>
                </c:pt>
                <c:pt idx="201">
                  <c:v>38261</c:v>
                </c:pt>
                <c:pt idx="202">
                  <c:v>38292</c:v>
                </c:pt>
                <c:pt idx="203">
                  <c:v>38322</c:v>
                </c:pt>
                <c:pt idx="204">
                  <c:v>38353</c:v>
                </c:pt>
                <c:pt idx="205">
                  <c:v>38384</c:v>
                </c:pt>
                <c:pt idx="206">
                  <c:v>38412</c:v>
                </c:pt>
                <c:pt idx="207">
                  <c:v>38443</c:v>
                </c:pt>
                <c:pt idx="208">
                  <c:v>38473</c:v>
                </c:pt>
                <c:pt idx="209">
                  <c:v>38504</c:v>
                </c:pt>
                <c:pt idx="210">
                  <c:v>38534</c:v>
                </c:pt>
                <c:pt idx="211">
                  <c:v>38565</c:v>
                </c:pt>
                <c:pt idx="212">
                  <c:v>38596</c:v>
                </c:pt>
                <c:pt idx="213">
                  <c:v>38626</c:v>
                </c:pt>
                <c:pt idx="214">
                  <c:v>38657</c:v>
                </c:pt>
                <c:pt idx="215">
                  <c:v>38687</c:v>
                </c:pt>
                <c:pt idx="216">
                  <c:v>38718</c:v>
                </c:pt>
                <c:pt idx="217">
                  <c:v>38749</c:v>
                </c:pt>
                <c:pt idx="218">
                  <c:v>38777</c:v>
                </c:pt>
                <c:pt idx="219">
                  <c:v>38808</c:v>
                </c:pt>
                <c:pt idx="220">
                  <c:v>38838</c:v>
                </c:pt>
                <c:pt idx="221">
                  <c:v>38869</c:v>
                </c:pt>
                <c:pt idx="222">
                  <c:v>38899</c:v>
                </c:pt>
                <c:pt idx="223">
                  <c:v>38930</c:v>
                </c:pt>
                <c:pt idx="224">
                  <c:v>38961</c:v>
                </c:pt>
                <c:pt idx="225">
                  <c:v>38991</c:v>
                </c:pt>
                <c:pt idx="226">
                  <c:v>39022</c:v>
                </c:pt>
                <c:pt idx="227">
                  <c:v>39052</c:v>
                </c:pt>
                <c:pt idx="228">
                  <c:v>39083</c:v>
                </c:pt>
                <c:pt idx="229">
                  <c:v>39114</c:v>
                </c:pt>
                <c:pt idx="230">
                  <c:v>39142</c:v>
                </c:pt>
                <c:pt idx="231">
                  <c:v>39173</c:v>
                </c:pt>
                <c:pt idx="232">
                  <c:v>39203</c:v>
                </c:pt>
                <c:pt idx="233">
                  <c:v>39234</c:v>
                </c:pt>
                <c:pt idx="234">
                  <c:v>39264</c:v>
                </c:pt>
                <c:pt idx="235">
                  <c:v>39295</c:v>
                </c:pt>
                <c:pt idx="236">
                  <c:v>39326</c:v>
                </c:pt>
                <c:pt idx="237">
                  <c:v>39356</c:v>
                </c:pt>
                <c:pt idx="238">
                  <c:v>39387</c:v>
                </c:pt>
                <c:pt idx="239">
                  <c:v>39417</c:v>
                </c:pt>
                <c:pt idx="240">
                  <c:v>39448</c:v>
                </c:pt>
                <c:pt idx="241">
                  <c:v>39479</c:v>
                </c:pt>
                <c:pt idx="242">
                  <c:v>39508</c:v>
                </c:pt>
                <c:pt idx="243">
                  <c:v>39539</c:v>
                </c:pt>
                <c:pt idx="244">
                  <c:v>39569</c:v>
                </c:pt>
                <c:pt idx="245">
                  <c:v>39600</c:v>
                </c:pt>
                <c:pt idx="246">
                  <c:v>39630</c:v>
                </c:pt>
                <c:pt idx="247">
                  <c:v>39661</c:v>
                </c:pt>
                <c:pt idx="248">
                  <c:v>39692</c:v>
                </c:pt>
                <c:pt idx="249">
                  <c:v>39722</c:v>
                </c:pt>
                <c:pt idx="250">
                  <c:v>39753</c:v>
                </c:pt>
                <c:pt idx="251">
                  <c:v>39783</c:v>
                </c:pt>
                <c:pt idx="252">
                  <c:v>39814</c:v>
                </c:pt>
                <c:pt idx="253">
                  <c:v>39845</c:v>
                </c:pt>
                <c:pt idx="254">
                  <c:v>39873</c:v>
                </c:pt>
                <c:pt idx="255">
                  <c:v>39904</c:v>
                </c:pt>
                <c:pt idx="256">
                  <c:v>39934</c:v>
                </c:pt>
                <c:pt idx="257">
                  <c:v>39965</c:v>
                </c:pt>
                <c:pt idx="258">
                  <c:v>39995</c:v>
                </c:pt>
                <c:pt idx="259">
                  <c:v>40026</c:v>
                </c:pt>
                <c:pt idx="260">
                  <c:v>40057</c:v>
                </c:pt>
                <c:pt idx="261">
                  <c:v>40087</c:v>
                </c:pt>
                <c:pt idx="262">
                  <c:v>40118</c:v>
                </c:pt>
                <c:pt idx="263">
                  <c:v>40148</c:v>
                </c:pt>
                <c:pt idx="264">
                  <c:v>40179</c:v>
                </c:pt>
                <c:pt idx="265">
                  <c:v>40210</c:v>
                </c:pt>
                <c:pt idx="266">
                  <c:v>40238</c:v>
                </c:pt>
                <c:pt idx="267">
                  <c:v>40269</c:v>
                </c:pt>
                <c:pt idx="268">
                  <c:v>40299</c:v>
                </c:pt>
                <c:pt idx="269">
                  <c:v>40330</c:v>
                </c:pt>
                <c:pt idx="270">
                  <c:v>40360</c:v>
                </c:pt>
                <c:pt idx="271">
                  <c:v>40391</c:v>
                </c:pt>
                <c:pt idx="272">
                  <c:v>40422</c:v>
                </c:pt>
                <c:pt idx="273">
                  <c:v>40452</c:v>
                </c:pt>
                <c:pt idx="274">
                  <c:v>40483</c:v>
                </c:pt>
                <c:pt idx="275">
                  <c:v>40513</c:v>
                </c:pt>
                <c:pt idx="276">
                  <c:v>40544</c:v>
                </c:pt>
                <c:pt idx="277">
                  <c:v>40575</c:v>
                </c:pt>
                <c:pt idx="278">
                  <c:v>40603</c:v>
                </c:pt>
                <c:pt idx="279">
                  <c:v>40634</c:v>
                </c:pt>
                <c:pt idx="280">
                  <c:v>40664</c:v>
                </c:pt>
                <c:pt idx="281">
                  <c:v>40695</c:v>
                </c:pt>
                <c:pt idx="282">
                  <c:v>40725</c:v>
                </c:pt>
                <c:pt idx="283">
                  <c:v>40756</c:v>
                </c:pt>
                <c:pt idx="284">
                  <c:v>40787</c:v>
                </c:pt>
                <c:pt idx="285">
                  <c:v>40817</c:v>
                </c:pt>
                <c:pt idx="286">
                  <c:v>40848</c:v>
                </c:pt>
                <c:pt idx="287">
                  <c:v>40878</c:v>
                </c:pt>
                <c:pt idx="288">
                  <c:v>40909</c:v>
                </c:pt>
                <c:pt idx="289">
                  <c:v>40940</c:v>
                </c:pt>
                <c:pt idx="290">
                  <c:v>40969</c:v>
                </c:pt>
                <c:pt idx="291">
                  <c:v>41000</c:v>
                </c:pt>
                <c:pt idx="292">
                  <c:v>41030</c:v>
                </c:pt>
                <c:pt idx="293">
                  <c:v>41061</c:v>
                </c:pt>
                <c:pt idx="294">
                  <c:v>41091</c:v>
                </c:pt>
                <c:pt idx="295">
                  <c:v>41122</c:v>
                </c:pt>
                <c:pt idx="296">
                  <c:v>41153</c:v>
                </c:pt>
                <c:pt idx="297">
                  <c:v>41183</c:v>
                </c:pt>
                <c:pt idx="298">
                  <c:v>41214</c:v>
                </c:pt>
                <c:pt idx="299">
                  <c:v>41244</c:v>
                </c:pt>
              </c:numCache>
            </c:numRef>
          </c:cat>
          <c:val>
            <c:numRef>
              <c:f>'Section 2'!$G$6:$G$305</c:f>
              <c:numCache>
                <c:formatCode>0.00</c:formatCode>
                <c:ptCount val="300"/>
                <c:pt idx="0">
                  <c:v>1.17398</c:v>
                </c:pt>
                <c:pt idx="1">
                  <c:v>1.18628</c:v>
                </c:pt>
                <c:pt idx="2">
                  <c:v>1.22065</c:v>
                </c:pt>
                <c:pt idx="3">
                  <c:v>1.2926599999999999</c:v>
                </c:pt>
                <c:pt idx="4">
                  <c:v>1.3603700000000001</c:v>
                </c:pt>
                <c:pt idx="5">
                  <c:v>1.5101800000000001</c:v>
                </c:pt>
                <c:pt idx="6">
                  <c:v>1.4737100000000001</c:v>
                </c:pt>
                <c:pt idx="7">
                  <c:v>1.4537100000000001</c:v>
                </c:pt>
                <c:pt idx="8">
                  <c:v>1.54267</c:v>
                </c:pt>
                <c:pt idx="9">
                  <c:v>1.4683900000000001</c:v>
                </c:pt>
                <c:pt idx="10">
                  <c:v>1.39303</c:v>
                </c:pt>
                <c:pt idx="11">
                  <c:v>1.4620599999999999</c:v>
                </c:pt>
                <c:pt idx="12">
                  <c:v>1.49305</c:v>
                </c:pt>
                <c:pt idx="13">
                  <c:v>1.6140600000000001</c:v>
                </c:pt>
                <c:pt idx="14">
                  <c:v>1.8343100000000001</c:v>
                </c:pt>
                <c:pt idx="15">
                  <c:v>2.1809099999999999</c:v>
                </c:pt>
                <c:pt idx="16">
                  <c:v>2.3748900000000002</c:v>
                </c:pt>
                <c:pt idx="17">
                  <c:v>2.1135700000000002</c:v>
                </c:pt>
                <c:pt idx="18">
                  <c:v>2.0997400000000002</c:v>
                </c:pt>
                <c:pt idx="19">
                  <c:v>2.2829299999999999</c:v>
                </c:pt>
                <c:pt idx="20">
                  <c:v>2.49024</c:v>
                </c:pt>
                <c:pt idx="21">
                  <c:v>2.5866699999999998</c:v>
                </c:pt>
                <c:pt idx="22">
                  <c:v>2.4827499999999998</c:v>
                </c:pt>
                <c:pt idx="23">
                  <c:v>2.7223999999999999</c:v>
                </c:pt>
                <c:pt idx="24">
                  <c:v>2.6865199999999998</c:v>
                </c:pt>
                <c:pt idx="25">
                  <c:v>2.7752300000000001</c:v>
                </c:pt>
                <c:pt idx="26">
                  <c:v>2.4663400000000002</c:v>
                </c:pt>
                <c:pt idx="27">
                  <c:v>2.6564800000000002</c:v>
                </c:pt>
                <c:pt idx="28">
                  <c:v>2.8078599999999998</c:v>
                </c:pt>
                <c:pt idx="29">
                  <c:v>2.79155</c:v>
                </c:pt>
                <c:pt idx="30">
                  <c:v>2.8498800000000002</c:v>
                </c:pt>
                <c:pt idx="31">
                  <c:v>2.4442499999999998</c:v>
                </c:pt>
                <c:pt idx="32">
                  <c:v>2.1560700000000002</c:v>
                </c:pt>
                <c:pt idx="33">
                  <c:v>2.0344600000000002</c:v>
                </c:pt>
                <c:pt idx="34">
                  <c:v>1.9368099999999999</c:v>
                </c:pt>
                <c:pt idx="35">
                  <c:v>2.0263599999999999</c:v>
                </c:pt>
                <c:pt idx="36">
                  <c:v>2.14893</c:v>
                </c:pt>
                <c:pt idx="37">
                  <c:v>2.5405199999999999</c:v>
                </c:pt>
                <c:pt idx="38">
                  <c:v>2.91099</c:v>
                </c:pt>
                <c:pt idx="39">
                  <c:v>2.9674700000000001</c:v>
                </c:pt>
                <c:pt idx="40">
                  <c:v>3.2342599999999999</c:v>
                </c:pt>
                <c:pt idx="41">
                  <c:v>3.2773500000000002</c:v>
                </c:pt>
                <c:pt idx="42">
                  <c:v>3.3153100000000002</c:v>
                </c:pt>
                <c:pt idx="43">
                  <c:v>3.3963700000000001</c:v>
                </c:pt>
                <c:pt idx="44">
                  <c:v>3.1282299999999998</c:v>
                </c:pt>
                <c:pt idx="45">
                  <c:v>3.2775099999999999</c:v>
                </c:pt>
                <c:pt idx="46">
                  <c:v>3.1920899999999999</c:v>
                </c:pt>
                <c:pt idx="47">
                  <c:v>3.3390599999999999</c:v>
                </c:pt>
                <c:pt idx="48">
                  <c:v>3.8897599999999999</c:v>
                </c:pt>
                <c:pt idx="49">
                  <c:v>4.14337</c:v>
                </c:pt>
                <c:pt idx="50">
                  <c:v>4.3947500000000002</c:v>
                </c:pt>
                <c:pt idx="51">
                  <c:v>4.2154100000000003</c:v>
                </c:pt>
                <c:pt idx="52">
                  <c:v>4.0739999999999998</c:v>
                </c:pt>
                <c:pt idx="53">
                  <c:v>3.5290499999999998</c:v>
                </c:pt>
                <c:pt idx="54">
                  <c:v>3.5310600000000001</c:v>
                </c:pt>
                <c:pt idx="55">
                  <c:v>3.2513200000000002</c:v>
                </c:pt>
                <c:pt idx="56">
                  <c:v>3.6427800000000001</c:v>
                </c:pt>
                <c:pt idx="57">
                  <c:v>4.3634199999999996</c:v>
                </c:pt>
                <c:pt idx="58">
                  <c:v>4.4706599999999996</c:v>
                </c:pt>
                <c:pt idx="59">
                  <c:v>4.5974599999999999</c:v>
                </c:pt>
                <c:pt idx="60">
                  <c:v>4.70343</c:v>
                </c:pt>
                <c:pt idx="61">
                  <c:v>4.9992700000000001</c:v>
                </c:pt>
                <c:pt idx="62">
                  <c:v>4.8782399999999999</c:v>
                </c:pt>
                <c:pt idx="63">
                  <c:v>4.7810199999999998</c:v>
                </c:pt>
                <c:pt idx="64">
                  <c:v>4.9458799999999998</c:v>
                </c:pt>
                <c:pt idx="65">
                  <c:v>5.2892900000000003</c:v>
                </c:pt>
                <c:pt idx="66">
                  <c:v>5.5189700000000004</c:v>
                </c:pt>
                <c:pt idx="67">
                  <c:v>5.9528400000000001</c:v>
                </c:pt>
                <c:pt idx="68">
                  <c:v>6.1331499999999997</c:v>
                </c:pt>
                <c:pt idx="69">
                  <c:v>6.7264900000000001</c:v>
                </c:pt>
                <c:pt idx="70">
                  <c:v>7.0290699999999999</c:v>
                </c:pt>
                <c:pt idx="71">
                  <c:v>8.2238299999999995</c:v>
                </c:pt>
                <c:pt idx="72">
                  <c:v>8.2537800000000008</c:v>
                </c:pt>
                <c:pt idx="73">
                  <c:v>8.1781000000000006</c:v>
                </c:pt>
                <c:pt idx="74">
                  <c:v>7.42767</c:v>
                </c:pt>
                <c:pt idx="75">
                  <c:v>7.1644699999999997</c:v>
                </c:pt>
                <c:pt idx="76">
                  <c:v>7.4319699999999997</c:v>
                </c:pt>
                <c:pt idx="77">
                  <c:v>7.0542800000000003</c:v>
                </c:pt>
                <c:pt idx="78">
                  <c:v>7.5640099999999997</c:v>
                </c:pt>
                <c:pt idx="79">
                  <c:v>8.4866799999999998</c:v>
                </c:pt>
                <c:pt idx="80">
                  <c:v>8.3355599999999992</c:v>
                </c:pt>
                <c:pt idx="81">
                  <c:v>7.9661299999999997</c:v>
                </c:pt>
                <c:pt idx="82">
                  <c:v>7.8396499999999998</c:v>
                </c:pt>
                <c:pt idx="83">
                  <c:v>7.21</c:v>
                </c:pt>
                <c:pt idx="84">
                  <c:v>6.3715599999999997</c:v>
                </c:pt>
                <c:pt idx="85">
                  <c:v>6.2075199999999997</c:v>
                </c:pt>
                <c:pt idx="86">
                  <c:v>6.0874699999999997</c:v>
                </c:pt>
                <c:pt idx="87">
                  <c:v>6.4157299999999999</c:v>
                </c:pt>
                <c:pt idx="88">
                  <c:v>6.8488199999999999</c:v>
                </c:pt>
                <c:pt idx="89">
                  <c:v>6.8471799999999998</c:v>
                </c:pt>
                <c:pt idx="90">
                  <c:v>6.9792300000000003</c:v>
                </c:pt>
                <c:pt idx="91">
                  <c:v>7.0328499999999998</c:v>
                </c:pt>
                <c:pt idx="92">
                  <c:v>6.8622300000000003</c:v>
                </c:pt>
                <c:pt idx="93">
                  <c:v>6.5890000000000004</c:v>
                </c:pt>
                <c:pt idx="94">
                  <c:v>6.6937300000000004</c:v>
                </c:pt>
                <c:pt idx="95">
                  <c:v>6.8961300000000003</c:v>
                </c:pt>
                <c:pt idx="96">
                  <c:v>7.5819299999999998</c:v>
                </c:pt>
                <c:pt idx="97">
                  <c:v>7.3590900000000001</c:v>
                </c:pt>
                <c:pt idx="98">
                  <c:v>7.43574</c:v>
                </c:pt>
                <c:pt idx="99">
                  <c:v>7.8643799999999997</c:v>
                </c:pt>
                <c:pt idx="100">
                  <c:v>7.5990099999999998</c:v>
                </c:pt>
                <c:pt idx="101">
                  <c:v>7.6342499999999998</c:v>
                </c:pt>
                <c:pt idx="102">
                  <c:v>7.0728900000000001</c:v>
                </c:pt>
                <c:pt idx="103">
                  <c:v>7.2641</c:v>
                </c:pt>
                <c:pt idx="104">
                  <c:v>7.2963899999999997</c:v>
                </c:pt>
                <c:pt idx="105">
                  <c:v>6.8142300000000002</c:v>
                </c:pt>
                <c:pt idx="106">
                  <c:v>6.7116199999999999</c:v>
                </c:pt>
                <c:pt idx="107">
                  <c:v>6.6117299999999997</c:v>
                </c:pt>
                <c:pt idx="108">
                  <c:v>7.5690799999999996</c:v>
                </c:pt>
                <c:pt idx="109">
                  <c:v>7.7559500000000003</c:v>
                </c:pt>
                <c:pt idx="110">
                  <c:v>7.4744900000000003</c:v>
                </c:pt>
                <c:pt idx="111">
                  <c:v>7.5870800000000003</c:v>
                </c:pt>
                <c:pt idx="112">
                  <c:v>7.7615400000000001</c:v>
                </c:pt>
                <c:pt idx="113">
                  <c:v>8.0252300000000005</c:v>
                </c:pt>
                <c:pt idx="114">
                  <c:v>8.2640399999999996</c:v>
                </c:pt>
                <c:pt idx="115">
                  <c:v>7.2926599999999997</c:v>
                </c:pt>
                <c:pt idx="116">
                  <c:v>7.5135100000000001</c:v>
                </c:pt>
                <c:pt idx="117">
                  <c:v>6.0594700000000001</c:v>
                </c:pt>
                <c:pt idx="118">
                  <c:v>5.8081699999999996</c:v>
                </c:pt>
                <c:pt idx="119">
                  <c:v>6.0906599999999997</c:v>
                </c:pt>
                <c:pt idx="120">
                  <c:v>5.6485500000000002</c:v>
                </c:pt>
                <c:pt idx="121">
                  <c:v>6.1947599999999996</c:v>
                </c:pt>
                <c:pt idx="122">
                  <c:v>6.3549199999999999</c:v>
                </c:pt>
                <c:pt idx="123">
                  <c:v>6.2957599999999996</c:v>
                </c:pt>
                <c:pt idx="124">
                  <c:v>5.5705799999999996</c:v>
                </c:pt>
                <c:pt idx="125">
                  <c:v>4.8731900000000001</c:v>
                </c:pt>
                <c:pt idx="126">
                  <c:v>5.1276900000000003</c:v>
                </c:pt>
                <c:pt idx="127">
                  <c:v>3.5613800000000002</c:v>
                </c:pt>
                <c:pt idx="128">
                  <c:v>3.73169</c:v>
                </c:pt>
                <c:pt idx="129">
                  <c:v>4.1853300000000004</c:v>
                </c:pt>
                <c:pt idx="130">
                  <c:v>4.5996600000000001</c:v>
                </c:pt>
                <c:pt idx="131">
                  <c:v>4.49702</c:v>
                </c:pt>
                <c:pt idx="132">
                  <c:v>4.4809299999999999</c:v>
                </c:pt>
                <c:pt idx="133">
                  <c:v>4.6229800000000001</c:v>
                </c:pt>
                <c:pt idx="134">
                  <c:v>5.2108800000000004</c:v>
                </c:pt>
                <c:pt idx="135">
                  <c:v>5.8708400000000003</c:v>
                </c:pt>
                <c:pt idx="136">
                  <c:v>5.8648400000000001</c:v>
                </c:pt>
                <c:pt idx="137">
                  <c:v>6.6386599999999998</c:v>
                </c:pt>
                <c:pt idx="138">
                  <c:v>6.2842399999999996</c:v>
                </c:pt>
                <c:pt idx="139">
                  <c:v>6.3886900000000004</c:v>
                </c:pt>
                <c:pt idx="140">
                  <c:v>6.0266400000000004</c:v>
                </c:pt>
                <c:pt idx="141">
                  <c:v>6.1772</c:v>
                </c:pt>
                <c:pt idx="142">
                  <c:v>6.9349699999999999</c:v>
                </c:pt>
                <c:pt idx="143">
                  <c:v>7.7075100000000001</c:v>
                </c:pt>
                <c:pt idx="144">
                  <c:v>7.7264099999999996</c:v>
                </c:pt>
                <c:pt idx="145">
                  <c:v>8.0374199999999991</c:v>
                </c:pt>
                <c:pt idx="146">
                  <c:v>7.98245</c:v>
                </c:pt>
                <c:pt idx="147">
                  <c:v>7.3754999999999997</c:v>
                </c:pt>
                <c:pt idx="148">
                  <c:v>7.4029699999999998</c:v>
                </c:pt>
                <c:pt idx="149">
                  <c:v>7.5668899999999999</c:v>
                </c:pt>
                <c:pt idx="150">
                  <c:v>7.2421800000000003</c:v>
                </c:pt>
                <c:pt idx="151">
                  <c:v>7.5036500000000004</c:v>
                </c:pt>
                <c:pt idx="152">
                  <c:v>6.7399500000000003</c:v>
                </c:pt>
                <c:pt idx="153">
                  <c:v>6.3652199999999999</c:v>
                </c:pt>
                <c:pt idx="154">
                  <c:v>5.9503000000000004</c:v>
                </c:pt>
                <c:pt idx="155">
                  <c:v>5.7828400000000002</c:v>
                </c:pt>
                <c:pt idx="156">
                  <c:v>6.7264499999999998</c:v>
                </c:pt>
                <c:pt idx="157">
                  <c:v>6.2801499999999999</c:v>
                </c:pt>
                <c:pt idx="158">
                  <c:v>5.7454700000000001</c:v>
                </c:pt>
                <c:pt idx="159">
                  <c:v>5.9910300000000003</c:v>
                </c:pt>
                <c:pt idx="160">
                  <c:v>6.1058899999999996</c:v>
                </c:pt>
                <c:pt idx="161">
                  <c:v>6.0409600000000001</c:v>
                </c:pt>
                <c:pt idx="162">
                  <c:v>5.5843999999999996</c:v>
                </c:pt>
                <c:pt idx="163">
                  <c:v>5.43262</c:v>
                </c:pt>
                <c:pt idx="164">
                  <c:v>4.5319399999999996</c:v>
                </c:pt>
                <c:pt idx="165">
                  <c:v>4.8642599999999998</c:v>
                </c:pt>
                <c:pt idx="166">
                  <c:v>5.4783799999999996</c:v>
                </c:pt>
                <c:pt idx="167">
                  <c:v>5.7938799999999997</c:v>
                </c:pt>
                <c:pt idx="168">
                  <c:v>6.1684900000000003</c:v>
                </c:pt>
                <c:pt idx="169">
                  <c:v>6.2648200000000003</c:v>
                </c:pt>
                <c:pt idx="170">
                  <c:v>6.5968</c:v>
                </c:pt>
                <c:pt idx="171">
                  <c:v>6.4878</c:v>
                </c:pt>
                <c:pt idx="172">
                  <c:v>6.3583600000000002</c:v>
                </c:pt>
                <c:pt idx="173">
                  <c:v>5.6453699999999998</c:v>
                </c:pt>
                <c:pt idx="174">
                  <c:v>5.0892799999999996</c:v>
                </c:pt>
                <c:pt idx="175">
                  <c:v>5.2188400000000001</c:v>
                </c:pt>
                <c:pt idx="176">
                  <c:v>4.5797499999999998</c:v>
                </c:pt>
                <c:pt idx="177">
                  <c:v>4.9024099999999997</c:v>
                </c:pt>
                <c:pt idx="178">
                  <c:v>5.2683099999999996</c:v>
                </c:pt>
                <c:pt idx="179">
                  <c:v>4.92293</c:v>
                </c:pt>
                <c:pt idx="180">
                  <c:v>4.8006900000000003</c:v>
                </c:pt>
                <c:pt idx="181">
                  <c:v>4.8743800000000004</c:v>
                </c:pt>
                <c:pt idx="182">
                  <c:v>4.7196499999999997</c:v>
                </c:pt>
                <c:pt idx="183">
                  <c:v>5.0836100000000002</c:v>
                </c:pt>
                <c:pt idx="184">
                  <c:v>5.3150599999999999</c:v>
                </c:pt>
                <c:pt idx="185">
                  <c:v>5.5778299999999996</c:v>
                </c:pt>
                <c:pt idx="186">
                  <c:v>6.0847499999999997</c:v>
                </c:pt>
                <c:pt idx="187">
                  <c:v>6.5987299999999998</c:v>
                </c:pt>
                <c:pt idx="188">
                  <c:v>6.3281700000000001</c:v>
                </c:pt>
                <c:pt idx="189">
                  <c:v>6.72281</c:v>
                </c:pt>
                <c:pt idx="190">
                  <c:v>6.7147800000000002</c:v>
                </c:pt>
                <c:pt idx="191">
                  <c:v>6.9185999999999996</c:v>
                </c:pt>
                <c:pt idx="192">
                  <c:v>7.0459300000000002</c:v>
                </c:pt>
                <c:pt idx="193">
                  <c:v>7.2296800000000001</c:v>
                </c:pt>
                <c:pt idx="194">
                  <c:v>7.3940599999999996</c:v>
                </c:pt>
                <c:pt idx="195">
                  <c:v>7.0364800000000001</c:v>
                </c:pt>
                <c:pt idx="196">
                  <c:v>6.6718400000000004</c:v>
                </c:pt>
                <c:pt idx="197">
                  <c:v>6.7760400000000001</c:v>
                </c:pt>
                <c:pt idx="198">
                  <c:v>6.6381300000000003</c:v>
                </c:pt>
                <c:pt idx="199">
                  <c:v>6.9909600000000003</c:v>
                </c:pt>
                <c:pt idx="200">
                  <c:v>7.3513700000000002</c:v>
                </c:pt>
                <c:pt idx="201">
                  <c:v>7.4340400000000004</c:v>
                </c:pt>
                <c:pt idx="202">
                  <c:v>7.7861000000000002</c:v>
                </c:pt>
                <c:pt idx="203">
                  <c:v>8.1252200000000006</c:v>
                </c:pt>
                <c:pt idx="204">
                  <c:v>8.2969399999999993</c:v>
                </c:pt>
                <c:pt idx="205">
                  <c:v>8.8562799999999999</c:v>
                </c:pt>
                <c:pt idx="206">
                  <c:v>8.4146599999999996</c:v>
                </c:pt>
                <c:pt idx="207">
                  <c:v>8.1154700000000002</c:v>
                </c:pt>
                <c:pt idx="208">
                  <c:v>8.8178000000000001</c:v>
                </c:pt>
                <c:pt idx="209">
                  <c:v>9.2514699999999994</c:v>
                </c:pt>
                <c:pt idx="210">
                  <c:v>10.09848</c:v>
                </c:pt>
                <c:pt idx="211">
                  <c:v>9.9345400000000001</c:v>
                </c:pt>
                <c:pt idx="212">
                  <c:v>11.100149999999999</c:v>
                </c:pt>
                <c:pt idx="213">
                  <c:v>10.3385</c:v>
                </c:pt>
                <c:pt idx="214">
                  <c:v>11.45764</c:v>
                </c:pt>
                <c:pt idx="215">
                  <c:v>12.1989</c:v>
                </c:pt>
                <c:pt idx="216">
                  <c:v>13.122479999999999</c:v>
                </c:pt>
                <c:pt idx="217">
                  <c:v>13.29608</c:v>
                </c:pt>
                <c:pt idx="218">
                  <c:v>13.54424</c:v>
                </c:pt>
                <c:pt idx="219">
                  <c:v>13.82521</c:v>
                </c:pt>
                <c:pt idx="220">
                  <c:v>12.07146</c:v>
                </c:pt>
                <c:pt idx="221">
                  <c:v>12.182180000000001</c:v>
                </c:pt>
                <c:pt idx="222">
                  <c:v>12.239990000000001</c:v>
                </c:pt>
                <c:pt idx="223">
                  <c:v>12.32033</c:v>
                </c:pt>
                <c:pt idx="224">
                  <c:v>12.63419</c:v>
                </c:pt>
                <c:pt idx="225">
                  <c:v>12.99044</c:v>
                </c:pt>
                <c:pt idx="226">
                  <c:v>13.5449</c:v>
                </c:pt>
                <c:pt idx="227">
                  <c:v>14.21227</c:v>
                </c:pt>
                <c:pt idx="228">
                  <c:v>14.01684</c:v>
                </c:pt>
                <c:pt idx="229">
                  <c:v>13.93976</c:v>
                </c:pt>
                <c:pt idx="230">
                  <c:v>14.47287</c:v>
                </c:pt>
                <c:pt idx="231">
                  <c:v>14.90386</c:v>
                </c:pt>
                <c:pt idx="232">
                  <c:v>15.800459999999999</c:v>
                </c:pt>
                <c:pt idx="233">
                  <c:v>16.317150000000002</c:v>
                </c:pt>
                <c:pt idx="234">
                  <c:v>16.991890000000001</c:v>
                </c:pt>
                <c:pt idx="235">
                  <c:v>16.75902</c:v>
                </c:pt>
                <c:pt idx="236">
                  <c:v>18.340530000000001</c:v>
                </c:pt>
                <c:pt idx="237">
                  <c:v>20.060690000000001</c:v>
                </c:pt>
                <c:pt idx="238">
                  <c:v>18.85191</c:v>
                </c:pt>
                <c:pt idx="239">
                  <c:v>19.540050000000001</c:v>
                </c:pt>
                <c:pt idx="240">
                  <c:v>17.125</c:v>
                </c:pt>
                <c:pt idx="241">
                  <c:v>18.40917</c:v>
                </c:pt>
                <c:pt idx="242">
                  <c:v>17.45776</c:v>
                </c:pt>
                <c:pt idx="243">
                  <c:v>18.842490000000002</c:v>
                </c:pt>
                <c:pt idx="244">
                  <c:v>19.269279999999998</c:v>
                </c:pt>
                <c:pt idx="245">
                  <c:v>17.25536</c:v>
                </c:pt>
                <c:pt idx="246">
                  <c:v>16.69923</c:v>
                </c:pt>
                <c:pt idx="247">
                  <c:v>16.71415</c:v>
                </c:pt>
                <c:pt idx="248">
                  <c:v>14.1401</c:v>
                </c:pt>
                <c:pt idx="249">
                  <c:v>11.347799999999999</c:v>
                </c:pt>
                <c:pt idx="250">
                  <c:v>10.981619999999999</c:v>
                </c:pt>
                <c:pt idx="251">
                  <c:v>12.66628</c:v>
                </c:pt>
                <c:pt idx="252">
                  <c:v>11.75991</c:v>
                </c:pt>
                <c:pt idx="253">
                  <c:v>11.234870000000001</c:v>
                </c:pt>
                <c:pt idx="254">
                  <c:v>12.82188</c:v>
                </c:pt>
                <c:pt idx="255">
                  <c:v>14.507479999999999</c:v>
                </c:pt>
                <c:pt idx="256">
                  <c:v>15.55495</c:v>
                </c:pt>
                <c:pt idx="257">
                  <c:v>15.07884</c:v>
                </c:pt>
                <c:pt idx="258">
                  <c:v>16.531420000000001</c:v>
                </c:pt>
                <c:pt idx="259">
                  <c:v>16.906870000000001</c:v>
                </c:pt>
                <c:pt idx="260">
                  <c:v>18.78809</c:v>
                </c:pt>
                <c:pt idx="261">
                  <c:v>18.31907</c:v>
                </c:pt>
                <c:pt idx="262">
                  <c:v>19.062370000000001</c:v>
                </c:pt>
                <c:pt idx="263">
                  <c:v>20.184290000000001</c:v>
                </c:pt>
                <c:pt idx="264">
                  <c:v>19.261040000000001</c:v>
                </c:pt>
                <c:pt idx="265">
                  <c:v>20.26708</c:v>
                </c:pt>
                <c:pt idx="266">
                  <c:v>22.010449999999999</c:v>
                </c:pt>
                <c:pt idx="267">
                  <c:v>22.099119999999999</c:v>
                </c:pt>
                <c:pt idx="268">
                  <c:v>21.237970000000001</c:v>
                </c:pt>
                <c:pt idx="269">
                  <c:v>20.502089999999999</c:v>
                </c:pt>
                <c:pt idx="270">
                  <c:v>21.161049999999999</c:v>
                </c:pt>
                <c:pt idx="271">
                  <c:v>21.237629999999999</c:v>
                </c:pt>
                <c:pt idx="272">
                  <c:v>23.041060000000002</c:v>
                </c:pt>
                <c:pt idx="273">
                  <c:v>23.246459999999999</c:v>
                </c:pt>
                <c:pt idx="274">
                  <c:v>23.316299999999998</c:v>
                </c:pt>
                <c:pt idx="275">
                  <c:v>24.924610000000001</c:v>
                </c:pt>
                <c:pt idx="276">
                  <c:v>23.60577</c:v>
                </c:pt>
                <c:pt idx="277">
                  <c:v>23.046679999999999</c:v>
                </c:pt>
                <c:pt idx="278">
                  <c:v>24.731449999999999</c:v>
                </c:pt>
                <c:pt idx="279">
                  <c:v>24.494240000000001</c:v>
                </c:pt>
                <c:pt idx="280">
                  <c:v>24.22898</c:v>
                </c:pt>
                <c:pt idx="281">
                  <c:v>24.462029999999999</c:v>
                </c:pt>
                <c:pt idx="282">
                  <c:v>23.828320000000001</c:v>
                </c:pt>
                <c:pt idx="283">
                  <c:v>21.950310000000002</c:v>
                </c:pt>
                <c:pt idx="284">
                  <c:v>19.52215</c:v>
                </c:pt>
                <c:pt idx="285">
                  <c:v>21.44313</c:v>
                </c:pt>
                <c:pt idx="286">
                  <c:v>20.512720000000002</c:v>
                </c:pt>
                <c:pt idx="287">
                  <c:v>20.475100000000001</c:v>
                </c:pt>
                <c:pt idx="288">
                  <c:v>22.471450000000001</c:v>
                </c:pt>
                <c:pt idx="289">
                  <c:v>23.595669999999998</c:v>
                </c:pt>
                <c:pt idx="290">
                  <c:v>22.688009999999998</c:v>
                </c:pt>
                <c:pt idx="291">
                  <c:v>22.09966</c:v>
                </c:pt>
                <c:pt idx="292">
                  <c:v>20.6737</c:v>
                </c:pt>
                <c:pt idx="293">
                  <c:v>21.13899</c:v>
                </c:pt>
                <c:pt idx="294">
                  <c:v>21.54327</c:v>
                </c:pt>
                <c:pt idx="295">
                  <c:v>21.210229999999999</c:v>
                </c:pt>
                <c:pt idx="296">
                  <c:v>22.118880000000001</c:v>
                </c:pt>
                <c:pt idx="297">
                  <c:v>22.001190000000001</c:v>
                </c:pt>
                <c:pt idx="298">
                  <c:v>22.44359</c:v>
                </c:pt>
                <c:pt idx="299">
                  <c:v>23.220400000000001</c:v>
                </c:pt>
              </c:numCache>
            </c:numRef>
          </c:val>
          <c:smooth val="0"/>
          <c:extLst>
            <c:ext xmlns:c16="http://schemas.microsoft.com/office/drawing/2014/chart" uri="{C3380CC4-5D6E-409C-BE32-E72D297353CC}">
              <c16:uniqueId val="{00000005-3B55-40D5-9BD5-70EF60121C09}"/>
            </c:ext>
          </c:extLst>
        </c:ser>
        <c:dLbls>
          <c:showLegendKey val="0"/>
          <c:showVal val="0"/>
          <c:showCatName val="0"/>
          <c:showSerName val="0"/>
          <c:showPercent val="0"/>
          <c:showBubbleSize val="0"/>
        </c:dLbls>
        <c:smooth val="0"/>
        <c:axId val="190704408"/>
        <c:axId val="190701664"/>
      </c:lineChart>
      <c:dateAx>
        <c:axId val="190704408"/>
        <c:scaling>
          <c:orientation val="minMax"/>
        </c:scaling>
        <c:delete val="0"/>
        <c:axPos val="b"/>
        <c:numFmt formatCode="mmm\-yy" sourceLinked="1"/>
        <c:majorTickMark val="out"/>
        <c:minorTickMark val="none"/>
        <c:tickLblPos val="nextTo"/>
        <c:crossAx val="190701664"/>
        <c:crosses val="autoZero"/>
        <c:auto val="1"/>
        <c:lblOffset val="100"/>
        <c:baseTimeUnit val="months"/>
      </c:dateAx>
      <c:valAx>
        <c:axId val="190701664"/>
        <c:scaling>
          <c:orientation val="minMax"/>
        </c:scaling>
        <c:delete val="0"/>
        <c:axPos val="l"/>
        <c:numFmt formatCode="0" sourceLinked="0"/>
        <c:majorTickMark val="out"/>
        <c:minorTickMark val="none"/>
        <c:tickLblPos val="nextTo"/>
        <c:crossAx val="190704408"/>
        <c:crosses val="autoZero"/>
        <c:crossBetween val="between"/>
      </c:valAx>
    </c:plotArea>
    <c:legend>
      <c:legendPos val="t"/>
      <c:overlay val="0"/>
    </c:legend>
    <c:plotVisOnly val="1"/>
    <c:dispBlanksAs val="gap"/>
    <c:showDLblsOverMax val="0"/>
  </c:chart>
  <c:spPr>
    <a:ln>
      <a:noFill/>
    </a:ln>
  </c:spPr>
  <c:externalData r:id="rId1">
    <c:autoUpdate val="0"/>
  </c:externalData>
</c:chartSpace>
</file>

<file path=ppt/media/image1.jpg>
</file>

<file path=ppt/media/image3.png>
</file>

<file path=ppt/media/image4.jpg>
</file>

<file path=ppt/media/image5.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205E1-CD01-483E-AC0E-2CB33F2A92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1ADFF09-C3D2-44D6-83F4-249ED5A244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B68CA78-790B-4C51-8E30-1C93499223B9}"/>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255E933D-DE23-4CA2-AD40-6D6482E472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727A066-2A49-4D2C-A2E0-347656F3C2AB}"/>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364987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F562F-202B-4FBD-B287-BEA3B526DDF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E908837-D000-4AB9-ADD1-50E482608FF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3B5124B-71EE-4CE6-B0EE-707CD3435425}"/>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0D8DC1B7-A2CF-43D8-9993-2F166B4ED99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7D4970-54A1-4834-A81B-6399E1825F35}"/>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271967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FF0CA2-1957-4C5E-9FF2-7B51943767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A276594-3489-411C-A964-DF469E45FB3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682C735-577A-4469-B2ED-CD7C2DEF149B}"/>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ADBF6121-B97A-45F2-8CBE-0FEB0DA2353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DA4427A-E3BF-494C-8971-41BD96803DDF}"/>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3321536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1B5D8-AF7B-44E5-9483-34B72358E6F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F1C3762-E471-4EC7-9269-75E8E62579B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56C4675-539D-4E17-BFAD-695D9F6C3C21}"/>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ADCDDFA0-57BE-4FFA-B4F2-86CFEF9475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7E518CF-55B8-420D-ACCB-58D7D6389A13}"/>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993364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A31A-E64E-45D0-AC08-94F2903D7C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76A0704-5B24-4F8B-9078-FCF4BCD634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1D93127-E987-4800-8CC3-EFDE47616366}"/>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320A2B04-4141-40BA-B0E0-706E4C79F9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828955A-843A-4C81-8333-8068E11946B3}"/>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3840549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7E255-BF42-46EE-841D-F9607490265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9C1C0A1-B09D-4172-A516-05D03381F7A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E3590DB-088A-4BDE-A586-512799EDEBB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3BBAAE7-722C-4782-95E4-1B33A8DD30AB}"/>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6" name="Footer Placeholder 5">
            <a:extLst>
              <a:ext uri="{FF2B5EF4-FFF2-40B4-BE49-F238E27FC236}">
                <a16:creationId xmlns:a16="http://schemas.microsoft.com/office/drawing/2014/main" id="{E3EC1EFD-1F0D-4DE0-9AE6-372110DB4FE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01D3A96-49F1-4794-9F8E-939B4CE71CB7}"/>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034148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E920-2CEB-410F-A221-356360FF240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FA5C8BE-6434-455F-A089-4209B352B6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A60C591-20A5-4454-B584-7F542DC5259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5E4494A-57CB-4525-9CDB-07EB6C2BCC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8ABAF69-93B0-49F0-8833-6BEB846C455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6D916C8-4DDC-4639-84FE-6EB9A5046E87}"/>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8" name="Footer Placeholder 7">
            <a:extLst>
              <a:ext uri="{FF2B5EF4-FFF2-40B4-BE49-F238E27FC236}">
                <a16:creationId xmlns:a16="http://schemas.microsoft.com/office/drawing/2014/main" id="{F314E2F7-EEB4-4B61-B91A-F18959451CE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FFE36D-FBAE-4BDA-8DDA-EBB9BD5E6164}"/>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468614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9A029-C225-448E-95B4-E3BF93F7893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C32DA0D-5375-4B49-A998-14C686877603}"/>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4" name="Footer Placeholder 3">
            <a:extLst>
              <a:ext uri="{FF2B5EF4-FFF2-40B4-BE49-F238E27FC236}">
                <a16:creationId xmlns:a16="http://schemas.microsoft.com/office/drawing/2014/main" id="{BB179413-E695-4E5D-B8EF-E120AD584D1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B663ABE-5108-4120-8965-BC16D7CECD87}"/>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3362746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9065BE-7974-44FA-9C34-F687FDDB4E27}"/>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3" name="Footer Placeholder 2">
            <a:extLst>
              <a:ext uri="{FF2B5EF4-FFF2-40B4-BE49-F238E27FC236}">
                <a16:creationId xmlns:a16="http://schemas.microsoft.com/office/drawing/2014/main" id="{70E2DB3E-90F7-4C4E-B538-8190CC68A46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A743D2D-A27E-4738-A0F1-B8668C21FAD2}"/>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196346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F13DA-B981-428A-9DEC-930D6530A9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1CC8B3D-7AAD-456A-84CE-4ACA4BDE9C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5F91D89-6317-4C4B-954B-4C7BCE653D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4F163E5-5A94-4350-8438-D9E9F4279755}"/>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6" name="Footer Placeholder 5">
            <a:extLst>
              <a:ext uri="{FF2B5EF4-FFF2-40B4-BE49-F238E27FC236}">
                <a16:creationId xmlns:a16="http://schemas.microsoft.com/office/drawing/2014/main" id="{D373BDDC-9CF8-400B-A920-28A83DFBD1B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B93B585-F35A-41FB-8337-5562FD9C7024}"/>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1539830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C67ED-2892-4FAA-890C-0D40C2B0CD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08553B1-F0F2-4793-83EC-BD67DA9F86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434D885-7894-4A84-87BF-9E8656229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F67CDF3-1BA1-4C50-B070-EA209F84F1D7}"/>
              </a:ext>
            </a:extLst>
          </p:cNvPr>
          <p:cNvSpPr>
            <a:spLocks noGrp="1"/>
          </p:cNvSpPr>
          <p:nvPr>
            <p:ph type="dt" sz="half" idx="10"/>
          </p:nvPr>
        </p:nvSpPr>
        <p:spPr/>
        <p:txBody>
          <a:bodyPr/>
          <a:lstStyle/>
          <a:p>
            <a:fld id="{071C6717-2BD4-4B28-A39D-DBD630746C18}" type="datetimeFigureOut">
              <a:rPr lang="en-GB" smtClean="0"/>
              <a:t>28/03/2019</a:t>
            </a:fld>
            <a:endParaRPr lang="en-GB"/>
          </a:p>
        </p:txBody>
      </p:sp>
      <p:sp>
        <p:nvSpPr>
          <p:cNvPr id="6" name="Footer Placeholder 5">
            <a:extLst>
              <a:ext uri="{FF2B5EF4-FFF2-40B4-BE49-F238E27FC236}">
                <a16:creationId xmlns:a16="http://schemas.microsoft.com/office/drawing/2014/main" id="{905759C3-6629-4BD8-B221-CBE09C12F2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1AA2006-DB84-4691-9589-14F83740A1AE}"/>
              </a:ext>
            </a:extLst>
          </p:cNvPr>
          <p:cNvSpPr>
            <a:spLocks noGrp="1"/>
          </p:cNvSpPr>
          <p:nvPr>
            <p:ph type="sldNum" sz="quarter" idx="12"/>
          </p:nvPr>
        </p:nvSpPr>
        <p:spPr/>
        <p:txBody>
          <a:bodyPr/>
          <a:lstStyle/>
          <a:p>
            <a:fld id="{95D9768A-470C-4C3A-AA1F-E55A53E82763}" type="slidenum">
              <a:rPr lang="en-GB" smtClean="0"/>
              <a:t>‹#›</a:t>
            </a:fld>
            <a:endParaRPr lang="en-GB"/>
          </a:p>
        </p:txBody>
      </p:sp>
    </p:spTree>
    <p:extLst>
      <p:ext uri="{BB962C8B-B14F-4D97-AF65-F5344CB8AC3E}">
        <p14:creationId xmlns:p14="http://schemas.microsoft.com/office/powerpoint/2010/main" val="2188292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C3176B-A9E5-4314-8601-4BD589FD24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504416-5EF6-4817-BFBD-4D408E2EDC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C6BCBCB-610B-4F3D-8A1C-375D4DDB36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1C6717-2BD4-4B28-A39D-DBD630746C18}" type="datetimeFigureOut">
              <a:rPr lang="en-GB" smtClean="0"/>
              <a:t>28/03/2019</a:t>
            </a:fld>
            <a:endParaRPr lang="en-GB"/>
          </a:p>
        </p:txBody>
      </p:sp>
      <p:sp>
        <p:nvSpPr>
          <p:cNvPr id="5" name="Footer Placeholder 4">
            <a:extLst>
              <a:ext uri="{FF2B5EF4-FFF2-40B4-BE49-F238E27FC236}">
                <a16:creationId xmlns:a16="http://schemas.microsoft.com/office/drawing/2014/main" id="{AC98A02E-8D75-499A-B0FD-9FA8C886A8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EA0F284-5BE3-426A-A2B2-D1720039BD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D9768A-470C-4C3A-AA1F-E55A53E82763}" type="slidenum">
              <a:rPr lang="en-GB" smtClean="0"/>
              <a:t>‹#›</a:t>
            </a:fld>
            <a:endParaRPr lang="en-GB"/>
          </a:p>
        </p:txBody>
      </p:sp>
    </p:spTree>
    <p:extLst>
      <p:ext uri="{BB962C8B-B14F-4D97-AF65-F5344CB8AC3E}">
        <p14:creationId xmlns:p14="http://schemas.microsoft.com/office/powerpoint/2010/main" val="41898718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E6F3D09-BA19-4E92-A5AC-3B9F9020AA9B}"/>
              </a:ext>
            </a:extLst>
          </p:cNvPr>
          <p:cNvPicPr>
            <a:picLocks noChangeAspect="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16023"/>
            <a:ext cx="10998437" cy="6874023"/>
          </a:xfrm>
          <a:custGeom>
            <a:avLst/>
            <a:gdLst>
              <a:gd name="connsiteX0" fmla="*/ 0 w 11862435"/>
              <a:gd name="connsiteY0" fmla="*/ 0 h 6858000"/>
              <a:gd name="connsiteX1" fmla="*/ 2537458 w 11862435"/>
              <a:gd name="connsiteY1" fmla="*/ 0 h 6858000"/>
              <a:gd name="connsiteX2" fmla="*/ 3074669 w 11862435"/>
              <a:gd name="connsiteY2" fmla="*/ 0 h 6858000"/>
              <a:gd name="connsiteX3" fmla="*/ 3784383 w 11862435"/>
              <a:gd name="connsiteY3" fmla="*/ 0 h 6858000"/>
              <a:gd name="connsiteX4" fmla="*/ 8686282 w 11862435"/>
              <a:gd name="connsiteY4" fmla="*/ 0 h 6858000"/>
              <a:gd name="connsiteX5" fmla="*/ 11862435 w 11862435"/>
              <a:gd name="connsiteY5" fmla="*/ 6857999 h 6858000"/>
              <a:gd name="connsiteX6" fmla="*/ 5896483 w 11862435"/>
              <a:gd name="connsiteY6" fmla="*/ 6857999 h 6858000"/>
              <a:gd name="connsiteX7" fmla="*/ 5896483 w 11862435"/>
              <a:gd name="connsiteY7" fmla="*/ 6858000 h 6858000"/>
              <a:gd name="connsiteX8" fmla="*/ 3074669 w 11862435"/>
              <a:gd name="connsiteY8" fmla="*/ 6858000 h 6858000"/>
              <a:gd name="connsiteX9" fmla="*/ 2537458 w 11862435"/>
              <a:gd name="connsiteY9" fmla="*/ 6858000 h 6858000"/>
              <a:gd name="connsiteX10" fmla="*/ 0 w 11862435"/>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2435" h="6858000">
                <a:moveTo>
                  <a:pt x="0" y="0"/>
                </a:moveTo>
                <a:lnTo>
                  <a:pt x="2537458" y="0"/>
                </a:lnTo>
                <a:lnTo>
                  <a:pt x="3074669" y="0"/>
                </a:lnTo>
                <a:lnTo>
                  <a:pt x="3784383" y="0"/>
                </a:lnTo>
                <a:lnTo>
                  <a:pt x="8686282" y="0"/>
                </a:lnTo>
                <a:lnTo>
                  <a:pt x="11862435" y="6857999"/>
                </a:lnTo>
                <a:lnTo>
                  <a:pt x="5896483" y="6857999"/>
                </a:lnTo>
                <a:lnTo>
                  <a:pt x="5896483" y="6858000"/>
                </a:lnTo>
                <a:lnTo>
                  <a:pt x="3074669" y="6858000"/>
                </a:lnTo>
                <a:lnTo>
                  <a:pt x="2537458" y="6858000"/>
                </a:lnTo>
                <a:lnTo>
                  <a:pt x="0" y="6858000"/>
                </a:lnTo>
                <a:close/>
              </a:path>
            </a:pathLst>
          </a:custGeom>
        </p:spPr>
      </p:pic>
      <p:pic>
        <p:nvPicPr>
          <p:cNvPr id="18" name="Picture 17">
            <a:extLst>
              <a:ext uri="{FF2B5EF4-FFF2-40B4-BE49-F238E27FC236}">
                <a16:creationId xmlns:a16="http://schemas.microsoft.com/office/drawing/2014/main" id="{EAF15805-6EFD-4046-9278-89CCBAE66E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993" y="163902"/>
            <a:ext cx="988056" cy="1497523"/>
          </a:xfrm>
          <a:prstGeom prst="rect">
            <a:avLst/>
          </a:prstGeom>
        </p:spPr>
      </p:pic>
      <p:sp>
        <p:nvSpPr>
          <p:cNvPr id="21" name="TextBox 20">
            <a:extLst>
              <a:ext uri="{FF2B5EF4-FFF2-40B4-BE49-F238E27FC236}">
                <a16:creationId xmlns:a16="http://schemas.microsoft.com/office/drawing/2014/main" id="{290F9747-6880-48F9-8289-CA10C634683C}"/>
              </a:ext>
            </a:extLst>
          </p:cNvPr>
          <p:cNvSpPr txBox="1"/>
          <p:nvPr/>
        </p:nvSpPr>
        <p:spPr>
          <a:xfrm>
            <a:off x="1145049" y="512553"/>
            <a:ext cx="3322978" cy="800219"/>
          </a:xfrm>
          <a:prstGeom prst="rect">
            <a:avLst/>
          </a:prstGeom>
          <a:noFill/>
        </p:spPr>
        <p:txBody>
          <a:bodyPr wrap="square" rtlCol="0">
            <a:spAutoFit/>
          </a:bodyPr>
          <a:lstStyle/>
          <a:p>
            <a:r>
              <a:rPr lang="en-US" sz="3400" dirty="0">
                <a:latin typeface="Trajan Pro" charset="0"/>
                <a:ea typeface="Trajan Pro" charset="0"/>
                <a:cs typeface="Trajan Pro" charset="0"/>
              </a:rPr>
              <a:t>Zen Wealth</a:t>
            </a:r>
          </a:p>
          <a:p>
            <a:r>
              <a:rPr lang="en-US" sz="1200" dirty="0">
                <a:latin typeface="Trajan Pro" charset="0"/>
                <a:ea typeface="Trajan Pro" charset="0"/>
                <a:cs typeface="Trajan Pro" charset="0"/>
              </a:rPr>
              <a:t>Financial Freedom and Security</a:t>
            </a:r>
          </a:p>
        </p:txBody>
      </p:sp>
      <p:sp>
        <p:nvSpPr>
          <p:cNvPr id="23" name="TextBox 22">
            <a:extLst>
              <a:ext uri="{FF2B5EF4-FFF2-40B4-BE49-F238E27FC236}">
                <a16:creationId xmlns:a16="http://schemas.microsoft.com/office/drawing/2014/main" id="{47A5A174-A0C2-466B-9A28-B25D129EB16A}"/>
              </a:ext>
            </a:extLst>
          </p:cNvPr>
          <p:cNvSpPr txBox="1"/>
          <p:nvPr/>
        </p:nvSpPr>
        <p:spPr>
          <a:xfrm>
            <a:off x="-1" y="4808475"/>
            <a:ext cx="8238147" cy="707886"/>
          </a:xfrm>
          <a:prstGeom prst="rect">
            <a:avLst/>
          </a:prstGeom>
          <a:solidFill>
            <a:schemeClr val="tx2">
              <a:lumMod val="75000"/>
            </a:schemeClr>
          </a:solidFill>
        </p:spPr>
        <p:txBody>
          <a:bodyPr wrap="square" rtlCol="0">
            <a:spAutoFit/>
          </a:bodyPr>
          <a:lstStyle/>
          <a:p>
            <a:r>
              <a:rPr lang="en-US" sz="2400" dirty="0">
                <a:solidFill>
                  <a:schemeClr val="bg1"/>
                </a:solidFill>
                <a:latin typeface="Trajan Pro" charset="0"/>
                <a:ea typeface="Trajan Pro" charset="0"/>
                <a:cs typeface="Trajan Pro" charset="0"/>
              </a:rPr>
              <a:t>Sources of Investment Return</a:t>
            </a:r>
          </a:p>
          <a:p>
            <a:r>
              <a:rPr lang="en-US" sz="1600" dirty="0">
                <a:solidFill>
                  <a:schemeClr val="bg1"/>
                </a:solidFill>
                <a:latin typeface="Trajan Pro" charset="0"/>
                <a:ea typeface="Trajan Pro" charset="0"/>
                <a:cs typeface="Trajan Pro" charset="0"/>
              </a:rPr>
              <a:t>January 2019</a:t>
            </a:r>
          </a:p>
        </p:txBody>
      </p:sp>
      <p:sp>
        <p:nvSpPr>
          <p:cNvPr id="24" name="Text Box 24">
            <a:extLst>
              <a:ext uri="{FF2B5EF4-FFF2-40B4-BE49-F238E27FC236}">
                <a16:creationId xmlns:a16="http://schemas.microsoft.com/office/drawing/2014/main" id="{B085E45D-734D-4F06-A5FB-BB0E070B6D93}"/>
              </a:ext>
            </a:extLst>
          </p:cNvPr>
          <p:cNvSpPr txBox="1">
            <a:spLocks noChangeArrowheads="1"/>
          </p:cNvSpPr>
          <p:nvPr/>
        </p:nvSpPr>
        <p:spPr bwMode="auto">
          <a:xfrm>
            <a:off x="0" y="6329076"/>
            <a:ext cx="10189907" cy="528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nSpc>
                <a:spcPct val="120000"/>
              </a:lnSpc>
              <a:spcAft>
                <a:spcPts val="1000"/>
              </a:spcAft>
            </a:pPr>
            <a:r>
              <a:rPr lang="en-US" sz="1100" b="1" dirty="0">
                <a:effectLst/>
                <a:latin typeface="Avenir Book" charset="0"/>
                <a:ea typeface="Avenir Book" charset="0"/>
                <a:cs typeface="Avenir Book" charset="0"/>
              </a:rPr>
              <a:t>Zen Wealth LLP is an appointed representative of Best Practice IFA Group Limited which is authorised and regulated by the Financial Conduct Authority. </a:t>
            </a:r>
            <a:endParaRPr lang="en-GB" sz="1100" b="1" dirty="0">
              <a:effectLst/>
              <a:latin typeface="Avenir Book" charset="0"/>
              <a:ea typeface="Avenir Book" charset="0"/>
              <a:cs typeface="Avenir Book" charset="0"/>
            </a:endParaRPr>
          </a:p>
          <a:p>
            <a:pPr algn="ctr">
              <a:lnSpc>
                <a:spcPct val="120000"/>
              </a:lnSpc>
              <a:spcAft>
                <a:spcPts val="1000"/>
              </a:spcAft>
            </a:pPr>
            <a:r>
              <a:rPr lang="en-US" sz="1100" dirty="0">
                <a:effectLst/>
                <a:ea typeface="Microsoft Himalaya" panose="01010100010101010101" pitchFamily="2" charset="0"/>
                <a:cs typeface="Microsoft Himalaya" panose="01010100010101010101" pitchFamily="2" charset="0"/>
              </a:rPr>
              <a:t> </a:t>
            </a:r>
            <a:endParaRPr lang="en-GB" sz="1100" dirty="0">
              <a:effectLst/>
              <a:ea typeface="Microsoft Himalaya" panose="01010100010101010101" pitchFamily="2" charset="0"/>
              <a:cs typeface="Microsoft Himalaya" panose="01010100010101010101" pitchFamily="2" charset="0"/>
            </a:endParaRPr>
          </a:p>
          <a:p>
            <a:pPr algn="ctr">
              <a:lnSpc>
                <a:spcPct val="120000"/>
              </a:lnSpc>
              <a:spcAft>
                <a:spcPts val="1000"/>
              </a:spcAft>
            </a:pPr>
            <a:r>
              <a:rPr lang="en-US" sz="1100" dirty="0">
                <a:solidFill>
                  <a:srgbClr val="92D050"/>
                </a:solidFill>
                <a:effectLst/>
                <a:ea typeface="Microsoft Himalaya" panose="01010100010101010101" pitchFamily="2" charset="0"/>
                <a:cs typeface="Microsoft Himalaya" panose="01010100010101010101" pitchFamily="2" charset="0"/>
              </a:rPr>
              <a:t> </a:t>
            </a:r>
            <a:endParaRPr lang="en-GB" sz="1100" dirty="0">
              <a:solidFill>
                <a:srgbClr val="242424"/>
              </a:solidFill>
              <a:effectLst/>
              <a:ea typeface="Microsoft Himalaya" panose="01010100010101010101" pitchFamily="2" charset="0"/>
              <a:cs typeface="Microsoft Himalaya" panose="01010100010101010101" pitchFamily="2" charset="0"/>
            </a:endParaRPr>
          </a:p>
        </p:txBody>
      </p:sp>
      <p:pic>
        <p:nvPicPr>
          <p:cNvPr id="5" name="Picture 4">
            <a:extLst>
              <a:ext uri="{FF2B5EF4-FFF2-40B4-BE49-F238E27FC236}">
                <a16:creationId xmlns:a16="http://schemas.microsoft.com/office/drawing/2014/main" id="{A2F2C132-7253-4CF5-A3CC-95ED073FED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9907" y="11897"/>
            <a:ext cx="1344530" cy="1972710"/>
          </a:xfrm>
          <a:prstGeom prst="rect">
            <a:avLst/>
          </a:prstGeom>
        </p:spPr>
      </p:pic>
    </p:spTree>
    <p:extLst>
      <p:ext uri="{BB962C8B-B14F-4D97-AF65-F5344CB8AC3E}">
        <p14:creationId xmlns:p14="http://schemas.microsoft.com/office/powerpoint/2010/main" val="2084608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3" name="Picture 2" descr="A picture containing cake, table, candle, plant&#10;&#10;Description generated with high confidence">
            <a:extLst>
              <a:ext uri="{FF2B5EF4-FFF2-40B4-BE49-F238E27FC236}">
                <a16:creationId xmlns:a16="http://schemas.microsoft.com/office/drawing/2014/main" id="{95FFF282-4D49-45B5-A656-008F43AC59ED}"/>
              </a:ext>
            </a:extLst>
          </p:cNvPr>
          <p:cNvPicPr>
            <a:picLocks noChangeAspect="1"/>
          </p:cNvPicPr>
          <p:nvPr/>
        </p:nvPicPr>
        <p:blipFill rotWithShape="1">
          <a:blip r:embed="rId2">
            <a:extLst>
              <a:ext uri="{28A0092B-C50C-407E-A947-70E740481C1C}">
                <a14:useLocalDpi xmlns:a14="http://schemas.microsoft.com/office/drawing/2010/main" val="0"/>
              </a:ext>
            </a:extLst>
          </a:blip>
          <a:srcRect l="25632" r="36346"/>
          <a:stretch/>
        </p:blipFill>
        <p:spPr>
          <a:xfrm>
            <a:off x="20" y="10"/>
            <a:ext cx="4635571" cy="6857990"/>
          </a:xfrm>
          <a:prstGeom prst="rect">
            <a:avLst/>
          </a:prstGeom>
          <a:effectLst/>
        </p:spPr>
      </p:pic>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4965431" y="2438400"/>
            <a:ext cx="6586489" cy="3785419"/>
          </a:xfrm>
        </p:spPr>
        <p:txBody>
          <a:bodyPr vert="horz" lIns="91440" tIns="45720" rIns="91440" bIns="45720" rtlCol="0">
            <a:normAutofit/>
          </a:bodyPr>
          <a:lstStyle/>
          <a:p>
            <a:pPr marL="0" indent="0">
              <a:buNone/>
            </a:pPr>
            <a:r>
              <a:rPr lang="en-US" sz="1100" dirty="0"/>
              <a:t>In </a:t>
            </a:r>
            <a:r>
              <a:rPr lang="en-US" sz="1100"/>
              <a:t>this document, we </a:t>
            </a:r>
            <a:r>
              <a:rPr lang="en-US" sz="1100" dirty="0"/>
              <a:t>will identify the broad asset classes which we believe provide positive returns for investment over long periods of time. We will look at the risk characteristics of these asset classes, as well as their expected return characteristics.  We believe that an investor should only take risks that will produce a positive expected return on their investment.</a:t>
            </a:r>
          </a:p>
          <a:p>
            <a:pPr marL="0" indent="0">
              <a:buNone/>
            </a:pPr>
            <a:endParaRPr lang="en-US" sz="2400" dirty="0"/>
          </a:p>
        </p:txBody>
      </p:sp>
      <p:sp>
        <p:nvSpPr>
          <p:cNvPr id="9" name="Title 1">
            <a:extLst>
              <a:ext uri="{FF2B5EF4-FFF2-40B4-BE49-F238E27FC236}">
                <a16:creationId xmlns:a16="http://schemas.microsoft.com/office/drawing/2014/main" id="{1C4FA999-3F34-416C-8FF2-17099F5CF0C1}"/>
              </a:ext>
            </a:extLst>
          </p:cNvPr>
          <p:cNvSpPr>
            <a:spLocks noGrp="1"/>
          </p:cNvSpPr>
          <p:nvPr>
            <p:ph type="title"/>
          </p:nvPr>
        </p:nvSpPr>
        <p:spPr>
          <a:xfrm>
            <a:off x="4965430" y="629266"/>
            <a:ext cx="6586491" cy="1676603"/>
          </a:xfrm>
        </p:spPr>
        <p:txBody>
          <a:bodyPr vert="horz" lIns="91440" tIns="45720" rIns="91440" bIns="45720" rtlCol="0" anchor="ctr">
            <a:normAutofit/>
          </a:bodyPr>
          <a:lstStyle/>
          <a:p>
            <a:r>
              <a:rPr lang="en-US" dirty="0">
                <a:solidFill>
                  <a:schemeClr val="accent1">
                    <a:lumMod val="75000"/>
                  </a:schemeClr>
                </a:solidFill>
              </a:rPr>
              <a:t>Sources of Investment Return</a:t>
            </a:r>
          </a:p>
        </p:txBody>
      </p:sp>
    </p:spTree>
    <p:extLst>
      <p:ext uri="{BB962C8B-B14F-4D97-AF65-F5344CB8AC3E}">
        <p14:creationId xmlns:p14="http://schemas.microsoft.com/office/powerpoint/2010/main" val="2582933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295026" y="2446742"/>
            <a:ext cx="4922521" cy="3785419"/>
          </a:xfrm>
        </p:spPr>
        <p:txBody>
          <a:bodyPr vert="horz" lIns="91440" tIns="45720" rIns="91440" bIns="45720" rtlCol="0">
            <a:normAutofit/>
          </a:bodyPr>
          <a:lstStyle/>
          <a:p>
            <a:pPr marL="0" indent="0">
              <a:buNone/>
            </a:pPr>
            <a:r>
              <a:rPr lang="en-GB" sz="1200" dirty="0"/>
              <a:t>The variety of instruments an investor can use is vast. The most conventional are shares, bonds and cash. These are classified as the major asset classes and are the most liquid and transparent which, in many cases, offer investors a real stream of income now or in the future. This quality gives them a tangible and genuine value. </a:t>
            </a:r>
          </a:p>
          <a:p>
            <a:pPr marL="0" indent="0">
              <a:buNone/>
            </a:pPr>
            <a:r>
              <a:rPr lang="en-GB" sz="1200" dirty="0"/>
              <a:t>In addition and where appropriate, we also consider property and commodities as separate asset classes in an attempt to offer additional diversification to a portfolio. </a:t>
            </a:r>
          </a:p>
          <a:p>
            <a:pPr marL="0" indent="0">
              <a:buNone/>
            </a:pPr>
            <a:r>
              <a:rPr lang="en-GB" sz="1200" dirty="0"/>
              <a:t>This graph shows what would have happened to the investment of £1 if you had invested into the major asset classes between 1</a:t>
            </a:r>
            <a:r>
              <a:rPr lang="en-GB" sz="1200" baseline="30000" dirty="0"/>
              <a:t>st</a:t>
            </a:r>
            <a:r>
              <a:rPr lang="en-GB" sz="1200" dirty="0"/>
              <a:t> January 1998 and 31</a:t>
            </a:r>
            <a:r>
              <a:rPr lang="en-GB" sz="1200" baseline="30000" dirty="0"/>
              <a:t>st</a:t>
            </a:r>
            <a:r>
              <a:rPr lang="en-GB" sz="1200" dirty="0"/>
              <a:t> December 2012.  Please note we have used UK One-Month Treasury Bills to represent the growth of cash.</a:t>
            </a:r>
          </a:p>
          <a:p>
            <a:pPr marL="0" indent="0">
              <a:buNone/>
            </a:pPr>
            <a:endParaRPr lang="en-US" sz="2400" dirty="0"/>
          </a:p>
        </p:txBody>
      </p:sp>
      <p:sp>
        <p:nvSpPr>
          <p:cNvPr id="9" name="Title 1">
            <a:extLst>
              <a:ext uri="{FF2B5EF4-FFF2-40B4-BE49-F238E27FC236}">
                <a16:creationId xmlns:a16="http://schemas.microsoft.com/office/drawing/2014/main" id="{1C4FA999-3F34-416C-8FF2-17099F5CF0C1}"/>
              </a:ext>
            </a:extLst>
          </p:cNvPr>
          <p:cNvSpPr>
            <a:spLocks noGrp="1"/>
          </p:cNvSpPr>
          <p:nvPr>
            <p:ph type="title"/>
          </p:nvPr>
        </p:nvSpPr>
        <p:spPr>
          <a:xfrm>
            <a:off x="295026" y="660552"/>
            <a:ext cx="6586491" cy="1676603"/>
          </a:xfrm>
        </p:spPr>
        <p:txBody>
          <a:bodyPr vert="horz" lIns="91440" tIns="45720" rIns="91440" bIns="45720" rtlCol="0" anchor="ctr">
            <a:normAutofit/>
          </a:bodyPr>
          <a:lstStyle/>
          <a:p>
            <a:r>
              <a:rPr lang="en-GB" dirty="0">
                <a:solidFill>
                  <a:schemeClr val="accent1">
                    <a:lumMod val="75000"/>
                  </a:schemeClr>
                </a:solidFill>
              </a:rPr>
              <a:t>Asset Classes</a:t>
            </a:r>
          </a:p>
        </p:txBody>
      </p:sp>
      <p:grpSp>
        <p:nvGrpSpPr>
          <p:cNvPr id="25" name="Group 24">
            <a:extLst>
              <a:ext uri="{FF2B5EF4-FFF2-40B4-BE49-F238E27FC236}">
                <a16:creationId xmlns:a16="http://schemas.microsoft.com/office/drawing/2014/main" id="{D90E0C81-A0F8-46F5-851A-4938706740E0}"/>
              </a:ext>
            </a:extLst>
          </p:cNvPr>
          <p:cNvGrpSpPr/>
          <p:nvPr/>
        </p:nvGrpSpPr>
        <p:grpSpPr>
          <a:xfrm>
            <a:off x="5217547" y="727963"/>
            <a:ext cx="6364334" cy="5253737"/>
            <a:chOff x="104775" y="727963"/>
            <a:chExt cx="6364334" cy="5253737"/>
          </a:xfrm>
        </p:grpSpPr>
        <p:graphicFrame>
          <p:nvGraphicFramePr>
            <p:cNvPr id="16" name="Chart 15">
              <a:extLst>
                <a:ext uri="{FF2B5EF4-FFF2-40B4-BE49-F238E27FC236}">
                  <a16:creationId xmlns:a16="http://schemas.microsoft.com/office/drawing/2014/main" id="{7D4E5746-E542-4EAB-8E93-D5BA15E4E63D}"/>
                </a:ext>
              </a:extLst>
            </p:cNvPr>
            <p:cNvGraphicFramePr/>
            <p:nvPr/>
          </p:nvGraphicFramePr>
          <p:xfrm>
            <a:off x="104775" y="1171575"/>
            <a:ext cx="5943600" cy="4810125"/>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Box 3">
              <a:extLst>
                <a:ext uri="{FF2B5EF4-FFF2-40B4-BE49-F238E27FC236}">
                  <a16:creationId xmlns:a16="http://schemas.microsoft.com/office/drawing/2014/main" id="{4E10BAC7-12E8-4986-8C93-BA1D15BD6A7A}"/>
                </a:ext>
              </a:extLst>
            </p:cNvPr>
            <p:cNvSpPr txBox="1">
              <a:spLocks noChangeArrowheads="1"/>
            </p:cNvSpPr>
            <p:nvPr/>
          </p:nvSpPr>
          <p:spPr bwMode="auto">
            <a:xfrm>
              <a:off x="5605509" y="2633254"/>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6"/>
                  </a:solidFill>
                  <a:effectLst/>
                  <a:latin typeface="Calibri" panose="020F0502020204030204" pitchFamily="34" charset="0"/>
                  <a:ea typeface="Times New Roman" panose="02020603050405020304" pitchFamily="18" charset="0"/>
                  <a:cs typeface="Calibri" panose="020F0502020204030204" pitchFamily="34" charset="0"/>
                </a:rPr>
                <a:t>£23.22</a:t>
              </a:r>
              <a:endParaRPr kumimoji="0" lang="en-US" altLang="en-US" sz="1800" b="0" i="0" u="none" strike="noStrike" cap="none" normalizeH="0" baseline="0" dirty="0">
                <a:ln>
                  <a:noFill/>
                </a:ln>
                <a:solidFill>
                  <a:schemeClr val="accent6"/>
                </a:solidFill>
                <a:effectLst/>
                <a:latin typeface="Arial" panose="020B0604020202020204" pitchFamily="34" charset="0"/>
              </a:endParaRPr>
            </a:p>
          </p:txBody>
        </p:sp>
        <p:sp>
          <p:nvSpPr>
            <p:cNvPr id="17" name="TextBox 4">
              <a:extLst>
                <a:ext uri="{FF2B5EF4-FFF2-40B4-BE49-F238E27FC236}">
                  <a16:creationId xmlns:a16="http://schemas.microsoft.com/office/drawing/2014/main" id="{B913A3CB-F684-49FE-8C3A-727FAD8E0D02}"/>
                </a:ext>
              </a:extLst>
            </p:cNvPr>
            <p:cNvSpPr txBox="1">
              <a:spLocks noChangeArrowheads="1"/>
            </p:cNvSpPr>
            <p:nvPr/>
          </p:nvSpPr>
          <p:spPr bwMode="auto">
            <a:xfrm>
              <a:off x="5604781" y="4036604"/>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4">
                      <a:lumMod val="75000"/>
                    </a:schemeClr>
                  </a:solidFill>
                  <a:effectLst/>
                  <a:latin typeface="Calibri" panose="020F0502020204030204" pitchFamily="34" charset="0"/>
                  <a:ea typeface="Times New Roman" panose="02020603050405020304" pitchFamily="18" charset="0"/>
                  <a:cs typeface="Calibri" panose="020F0502020204030204" pitchFamily="34" charset="0"/>
                </a:rPr>
                <a:t>£10.64</a:t>
              </a:r>
              <a:endParaRPr kumimoji="0" lang="en-US" altLang="en-US" sz="1800" b="0" i="0" u="none" strike="noStrike" cap="none" normalizeH="0" baseline="0" dirty="0">
                <a:ln>
                  <a:noFill/>
                </a:ln>
                <a:solidFill>
                  <a:schemeClr val="accent4">
                    <a:lumMod val="75000"/>
                  </a:schemeClr>
                </a:solidFill>
                <a:effectLst/>
                <a:latin typeface="Arial" panose="020B0604020202020204" pitchFamily="34" charset="0"/>
              </a:endParaRPr>
            </a:p>
          </p:txBody>
        </p:sp>
        <p:sp>
          <p:nvSpPr>
            <p:cNvPr id="18" name="TextBox 5">
              <a:extLst>
                <a:ext uri="{FF2B5EF4-FFF2-40B4-BE49-F238E27FC236}">
                  <a16:creationId xmlns:a16="http://schemas.microsoft.com/office/drawing/2014/main" id="{3A3779EC-62CD-41FF-A3F2-976F6635EFE4}"/>
                </a:ext>
              </a:extLst>
            </p:cNvPr>
            <p:cNvSpPr txBox="1">
              <a:spLocks noChangeArrowheads="1"/>
            </p:cNvSpPr>
            <p:nvPr/>
          </p:nvSpPr>
          <p:spPr bwMode="auto">
            <a:xfrm>
              <a:off x="5604781" y="4283075"/>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4F81BD"/>
                  </a:solidFill>
                  <a:effectLst/>
                  <a:latin typeface="Calibri" panose="020F0502020204030204" pitchFamily="34" charset="0"/>
                  <a:ea typeface="Times New Roman" panose="02020603050405020304" pitchFamily="18" charset="0"/>
                  <a:cs typeface="Calibri" panose="020F0502020204030204" pitchFamily="34" charset="0"/>
                </a:rPr>
                <a:t>£8.92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TextBox 6">
              <a:extLst>
                <a:ext uri="{FF2B5EF4-FFF2-40B4-BE49-F238E27FC236}">
                  <a16:creationId xmlns:a16="http://schemas.microsoft.com/office/drawing/2014/main" id="{5D0836A2-F691-4824-AAC3-766CF567549F}"/>
                </a:ext>
              </a:extLst>
            </p:cNvPr>
            <p:cNvSpPr txBox="1">
              <a:spLocks noChangeArrowheads="1"/>
            </p:cNvSpPr>
            <p:nvPr/>
          </p:nvSpPr>
          <p:spPr bwMode="auto">
            <a:xfrm>
              <a:off x="5604781" y="4551363"/>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3">
                      <a:lumMod val="75000"/>
                    </a:schemeClr>
                  </a:solidFill>
                  <a:effectLst/>
                  <a:latin typeface="Calibri" panose="020F0502020204030204" pitchFamily="34" charset="0"/>
                  <a:ea typeface="Times New Roman" panose="02020603050405020304" pitchFamily="18" charset="0"/>
                  <a:cs typeface="Calibri" panose="020F0502020204030204" pitchFamily="34" charset="0"/>
                </a:rPr>
                <a:t>£6.64</a:t>
              </a:r>
              <a:endParaRPr kumimoji="0" lang="en-US" altLang="en-US" sz="1800" b="0" i="0" u="none" strike="noStrike" cap="none" normalizeH="0" baseline="0" dirty="0">
                <a:ln>
                  <a:noFill/>
                </a:ln>
                <a:solidFill>
                  <a:schemeClr val="accent3">
                    <a:lumMod val="75000"/>
                  </a:schemeClr>
                </a:solidFill>
                <a:effectLst/>
                <a:latin typeface="Arial" panose="020B0604020202020204" pitchFamily="34" charset="0"/>
              </a:endParaRPr>
            </a:p>
          </p:txBody>
        </p:sp>
        <p:sp>
          <p:nvSpPr>
            <p:cNvPr id="20" name="TextBox 7">
              <a:extLst>
                <a:ext uri="{FF2B5EF4-FFF2-40B4-BE49-F238E27FC236}">
                  <a16:creationId xmlns:a16="http://schemas.microsoft.com/office/drawing/2014/main" id="{86EDB012-8729-4C8C-8063-40E946364807}"/>
                </a:ext>
              </a:extLst>
            </p:cNvPr>
            <p:cNvSpPr txBox="1">
              <a:spLocks noChangeArrowheads="1"/>
            </p:cNvSpPr>
            <p:nvPr/>
          </p:nvSpPr>
          <p:spPr bwMode="auto">
            <a:xfrm>
              <a:off x="5604781" y="4778785"/>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C0504D"/>
                  </a:solidFill>
                  <a:effectLst/>
                  <a:latin typeface="Calibri" panose="020F0502020204030204" pitchFamily="34" charset="0"/>
                  <a:ea typeface="Times New Roman" panose="02020603050405020304" pitchFamily="18" charset="0"/>
                  <a:cs typeface="Calibri" panose="020F0502020204030204" pitchFamily="34" charset="0"/>
                </a:rPr>
                <a:t>£4.24</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TextBox 8">
              <a:extLst>
                <a:ext uri="{FF2B5EF4-FFF2-40B4-BE49-F238E27FC236}">
                  <a16:creationId xmlns:a16="http://schemas.microsoft.com/office/drawing/2014/main" id="{F69EC3E9-4C7F-4138-AB6A-99E9A58A40E4}"/>
                </a:ext>
              </a:extLst>
            </p:cNvPr>
            <p:cNvSpPr txBox="1">
              <a:spLocks noChangeArrowheads="1"/>
            </p:cNvSpPr>
            <p:nvPr/>
          </p:nvSpPr>
          <p:spPr bwMode="auto">
            <a:xfrm>
              <a:off x="5604781" y="4995504"/>
              <a:ext cx="863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rgbClr val="1F497D"/>
                  </a:solidFill>
                  <a:effectLst/>
                  <a:latin typeface="Calibri" panose="020F0502020204030204" pitchFamily="34" charset="0"/>
                  <a:ea typeface="Times New Roman" panose="02020603050405020304" pitchFamily="18" charset="0"/>
                  <a:cs typeface="Calibri" panose="020F0502020204030204" pitchFamily="34" charset="0"/>
                </a:rPr>
                <a:t>£2.39</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 name="Rectangle 24">
              <a:extLst>
                <a:ext uri="{FF2B5EF4-FFF2-40B4-BE49-F238E27FC236}">
                  <a16:creationId xmlns:a16="http://schemas.microsoft.com/office/drawing/2014/main" id="{63DF0E9E-5891-4034-AAD5-60034F9CCF12}"/>
                </a:ext>
              </a:extLst>
            </p:cNvPr>
            <p:cNvSpPr>
              <a:spLocks noChangeArrowheads="1"/>
            </p:cNvSpPr>
            <p:nvPr/>
          </p:nvSpPr>
          <p:spPr bwMode="auto">
            <a:xfrm>
              <a:off x="104775" y="727963"/>
              <a:ext cx="2483372"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100" b="1" i="0" u="none" strike="noStrike" cap="none" normalizeH="0" baseline="0" dirty="0">
                  <a:ln>
                    <a:noFill/>
                  </a:ln>
                  <a:solidFill>
                    <a:schemeClr val="accent1">
                      <a:lumMod val="75000"/>
                    </a:schemeClr>
                  </a:solidFill>
                  <a:effectLst/>
                  <a:ea typeface="Calibri" panose="020F0502020204030204" pitchFamily="34" charset="0"/>
                  <a:cs typeface="Estrangelo Edessa" charset="0"/>
                </a:rPr>
                <a:t>Growth of Wealth</a:t>
              </a:r>
              <a:endParaRPr kumimoji="0" lang="en-GB" altLang="en-US" sz="800" b="0" i="0" u="none" strike="noStrike" cap="none" normalizeH="0" baseline="0" dirty="0">
                <a:ln>
                  <a:noFill/>
                </a:ln>
                <a:solidFill>
                  <a:schemeClr val="accent1">
                    <a:lumMod val="75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100" b="0" i="0" u="none" strike="noStrike" cap="none" normalizeH="0" baseline="0" dirty="0">
                  <a:ln>
                    <a:noFill/>
                  </a:ln>
                  <a:solidFill>
                    <a:schemeClr val="tx1"/>
                  </a:solidFill>
                  <a:effectLst/>
                  <a:ea typeface="Calibri" panose="020F0502020204030204" pitchFamily="34" charset="0"/>
                  <a:cs typeface="Estrangelo Edessa" charset="0"/>
                </a:rPr>
                <a:t>1</a:t>
              </a:r>
              <a:r>
                <a:rPr kumimoji="0" lang="en-GB" altLang="en-US" sz="1100" b="0" i="0" u="none" strike="noStrike" cap="none" normalizeH="0" baseline="30000" dirty="0">
                  <a:ln>
                    <a:noFill/>
                  </a:ln>
                  <a:solidFill>
                    <a:schemeClr val="tx1"/>
                  </a:solidFill>
                  <a:effectLst/>
                  <a:ea typeface="Calibri" panose="020F0502020204030204" pitchFamily="34" charset="0"/>
                  <a:cs typeface="Estrangelo Edessa" charset="0"/>
                </a:rPr>
                <a:t>st</a:t>
              </a:r>
              <a:r>
                <a:rPr kumimoji="0" lang="en-GB" altLang="en-US" sz="1100" b="0" i="0" u="none" strike="noStrike" cap="none" normalizeH="0" baseline="0" dirty="0">
                  <a:ln>
                    <a:noFill/>
                  </a:ln>
                  <a:solidFill>
                    <a:schemeClr val="tx1"/>
                  </a:solidFill>
                  <a:effectLst/>
                  <a:ea typeface="Calibri" panose="020F0502020204030204" pitchFamily="34" charset="0"/>
                  <a:cs typeface="Estrangelo Edessa" charset="0"/>
                </a:rPr>
                <a:t> January, 1988 – 31</a:t>
              </a:r>
              <a:r>
                <a:rPr kumimoji="0" lang="en-GB" altLang="en-US" sz="1100" b="0" i="0" u="none" strike="noStrike" cap="none" normalizeH="0" baseline="30000" dirty="0">
                  <a:ln>
                    <a:noFill/>
                  </a:ln>
                  <a:solidFill>
                    <a:schemeClr val="tx1"/>
                  </a:solidFill>
                  <a:effectLst/>
                  <a:ea typeface="Calibri" panose="020F0502020204030204" pitchFamily="34" charset="0"/>
                  <a:cs typeface="Estrangelo Edessa" charset="0"/>
                </a:rPr>
                <a:t>st</a:t>
              </a:r>
              <a:r>
                <a:rPr kumimoji="0" lang="en-GB" altLang="en-US" sz="1100" b="0" i="0" u="none" strike="noStrike" cap="none" normalizeH="0" baseline="0" dirty="0">
                  <a:ln>
                    <a:noFill/>
                  </a:ln>
                  <a:solidFill>
                    <a:schemeClr val="tx1"/>
                  </a:solidFill>
                  <a:effectLst/>
                  <a:ea typeface="Calibri" panose="020F0502020204030204" pitchFamily="34" charset="0"/>
                  <a:cs typeface="Estrangelo Edessa" charset="0"/>
                </a:rPr>
                <a:t> December, 2012</a:t>
              </a:r>
              <a:endParaRPr kumimoji="0" lang="en-GB" altLang="en-US"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grpSp>
      <p:sp>
        <p:nvSpPr>
          <p:cNvPr id="23" name="Rectangle 31">
            <a:extLst>
              <a:ext uri="{FF2B5EF4-FFF2-40B4-BE49-F238E27FC236}">
                <a16:creationId xmlns:a16="http://schemas.microsoft.com/office/drawing/2014/main" id="{CEAEEBCB-21C4-4FCE-AF49-64778B597135}"/>
              </a:ext>
            </a:extLst>
          </p:cNvPr>
          <p:cNvSpPr>
            <a:spLocks noChangeArrowheads="1"/>
          </p:cNvSpPr>
          <p:nvPr/>
        </p:nvSpPr>
        <p:spPr bwMode="auto">
          <a:xfrm>
            <a:off x="104775" y="16287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24" name="Rectangle 32">
            <a:extLst>
              <a:ext uri="{FF2B5EF4-FFF2-40B4-BE49-F238E27FC236}">
                <a16:creationId xmlns:a16="http://schemas.microsoft.com/office/drawing/2014/main" id="{61B6B28D-8B2B-42F0-A33E-3D45A4BF0840}"/>
              </a:ext>
            </a:extLst>
          </p:cNvPr>
          <p:cNvSpPr>
            <a:spLocks noChangeArrowheads="1"/>
          </p:cNvSpPr>
          <p:nvPr/>
        </p:nvSpPr>
        <p:spPr bwMode="auto">
          <a:xfrm>
            <a:off x="104775" y="5981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Tree>
    <p:extLst>
      <p:ext uri="{BB962C8B-B14F-4D97-AF65-F5344CB8AC3E}">
        <p14:creationId xmlns:p14="http://schemas.microsoft.com/office/powerpoint/2010/main" val="1779413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7182062" y="2870555"/>
            <a:ext cx="4922521" cy="3785419"/>
          </a:xfrm>
        </p:spPr>
        <p:txBody>
          <a:bodyPr vert="horz" lIns="91440" tIns="45720" rIns="91440" bIns="45720" rtlCol="0">
            <a:normAutofit/>
          </a:bodyPr>
          <a:lstStyle/>
          <a:p>
            <a:pPr marL="0" indent="0">
              <a:buNone/>
            </a:pPr>
            <a:r>
              <a:rPr lang="en-GB" sz="1100" dirty="0"/>
              <a:t>This table shows the returns and standard deviations (representing ‘volatility’) of different asset classes over a range of different time periods. </a:t>
            </a:r>
          </a:p>
          <a:p>
            <a:pPr marL="0" indent="0">
              <a:buNone/>
            </a:pPr>
            <a:r>
              <a:rPr lang="en-GB" sz="1100" dirty="0"/>
              <a:t>Because risk and return are related, the higher expected return comes at a price and, as a consequence, investing in these companies is riskier than investing in the whole market. There are periods when these groups of shares underperform the market, but over time, the academic research indicates that these risk premiums have been worth paying for.</a:t>
            </a:r>
          </a:p>
          <a:p>
            <a:pPr marL="0" indent="0">
              <a:buNone/>
            </a:pPr>
            <a:endParaRPr lang="en-GB" sz="1100" dirty="0"/>
          </a:p>
          <a:p>
            <a:pPr marL="0" indent="0">
              <a:buNone/>
            </a:pPr>
            <a:endParaRPr lang="en-US" sz="2400" dirty="0"/>
          </a:p>
        </p:txBody>
      </p:sp>
      <p:sp>
        <p:nvSpPr>
          <p:cNvPr id="9" name="Title 1">
            <a:extLst>
              <a:ext uri="{FF2B5EF4-FFF2-40B4-BE49-F238E27FC236}">
                <a16:creationId xmlns:a16="http://schemas.microsoft.com/office/drawing/2014/main" id="{1C4FA999-3F34-416C-8FF2-17099F5CF0C1}"/>
              </a:ext>
            </a:extLst>
          </p:cNvPr>
          <p:cNvSpPr>
            <a:spLocks noGrp="1"/>
          </p:cNvSpPr>
          <p:nvPr>
            <p:ph type="title"/>
          </p:nvPr>
        </p:nvSpPr>
        <p:spPr>
          <a:xfrm>
            <a:off x="7182062" y="1193952"/>
            <a:ext cx="4848474" cy="1676603"/>
          </a:xfrm>
        </p:spPr>
        <p:txBody>
          <a:bodyPr vert="horz" lIns="91440" tIns="45720" rIns="91440" bIns="45720" rtlCol="0" anchor="ctr">
            <a:normAutofit/>
          </a:bodyPr>
          <a:lstStyle/>
          <a:p>
            <a:r>
              <a:rPr lang="en-GB" dirty="0">
                <a:solidFill>
                  <a:schemeClr val="accent1">
                    <a:lumMod val="75000"/>
                  </a:schemeClr>
                </a:solidFill>
              </a:rPr>
              <a:t>Risk and Return are Related</a:t>
            </a:r>
          </a:p>
        </p:txBody>
      </p:sp>
      <p:sp>
        <p:nvSpPr>
          <p:cNvPr id="23" name="Rectangle 31">
            <a:extLst>
              <a:ext uri="{FF2B5EF4-FFF2-40B4-BE49-F238E27FC236}">
                <a16:creationId xmlns:a16="http://schemas.microsoft.com/office/drawing/2014/main" id="{CEAEEBCB-21C4-4FCE-AF49-64778B597135}"/>
              </a:ext>
            </a:extLst>
          </p:cNvPr>
          <p:cNvSpPr>
            <a:spLocks noChangeArrowheads="1"/>
          </p:cNvSpPr>
          <p:nvPr/>
        </p:nvSpPr>
        <p:spPr bwMode="auto">
          <a:xfrm>
            <a:off x="104775" y="16287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24" name="Rectangle 32">
            <a:extLst>
              <a:ext uri="{FF2B5EF4-FFF2-40B4-BE49-F238E27FC236}">
                <a16:creationId xmlns:a16="http://schemas.microsoft.com/office/drawing/2014/main" id="{61B6B28D-8B2B-42F0-A33E-3D45A4BF0840}"/>
              </a:ext>
            </a:extLst>
          </p:cNvPr>
          <p:cNvSpPr>
            <a:spLocks noChangeArrowheads="1"/>
          </p:cNvSpPr>
          <p:nvPr/>
        </p:nvSpPr>
        <p:spPr bwMode="auto">
          <a:xfrm>
            <a:off x="104775" y="5981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aphicFrame>
        <p:nvGraphicFramePr>
          <p:cNvPr id="2" name="Table 1">
            <a:extLst>
              <a:ext uri="{FF2B5EF4-FFF2-40B4-BE49-F238E27FC236}">
                <a16:creationId xmlns:a16="http://schemas.microsoft.com/office/drawing/2014/main" id="{A75B3470-F320-4038-8853-591A4911A73D}"/>
              </a:ext>
            </a:extLst>
          </p:cNvPr>
          <p:cNvGraphicFramePr>
            <a:graphicFrameLocks noGrp="1"/>
          </p:cNvGraphicFramePr>
          <p:nvPr/>
        </p:nvGraphicFramePr>
        <p:xfrm>
          <a:off x="104775" y="1289230"/>
          <a:ext cx="6782261" cy="5296822"/>
        </p:xfrm>
        <a:graphic>
          <a:graphicData uri="http://schemas.openxmlformats.org/drawingml/2006/table">
            <a:tbl>
              <a:tblPr firstRow="1" firstCol="1" bandRow="1">
                <a:tableStyleId>{5C22544A-7EE6-4342-B048-85BDC9FD1C3A}</a:tableStyleId>
              </a:tblPr>
              <a:tblGrid>
                <a:gridCol w="2109450">
                  <a:extLst>
                    <a:ext uri="{9D8B030D-6E8A-4147-A177-3AD203B41FA5}">
                      <a16:colId xmlns:a16="http://schemas.microsoft.com/office/drawing/2014/main" val="1427619166"/>
                    </a:ext>
                  </a:extLst>
                </a:gridCol>
                <a:gridCol w="683246">
                  <a:extLst>
                    <a:ext uri="{9D8B030D-6E8A-4147-A177-3AD203B41FA5}">
                      <a16:colId xmlns:a16="http://schemas.microsoft.com/office/drawing/2014/main" val="2204672563"/>
                    </a:ext>
                  </a:extLst>
                </a:gridCol>
                <a:gridCol w="797913">
                  <a:extLst>
                    <a:ext uri="{9D8B030D-6E8A-4147-A177-3AD203B41FA5}">
                      <a16:colId xmlns:a16="http://schemas.microsoft.com/office/drawing/2014/main" val="899594373"/>
                    </a:ext>
                  </a:extLst>
                </a:gridCol>
                <a:gridCol w="797913">
                  <a:extLst>
                    <a:ext uri="{9D8B030D-6E8A-4147-A177-3AD203B41FA5}">
                      <a16:colId xmlns:a16="http://schemas.microsoft.com/office/drawing/2014/main" val="3410418232"/>
                    </a:ext>
                  </a:extLst>
                </a:gridCol>
                <a:gridCol w="850228">
                  <a:extLst>
                    <a:ext uri="{9D8B030D-6E8A-4147-A177-3AD203B41FA5}">
                      <a16:colId xmlns:a16="http://schemas.microsoft.com/office/drawing/2014/main" val="2263691890"/>
                    </a:ext>
                  </a:extLst>
                </a:gridCol>
                <a:gridCol w="866775">
                  <a:extLst>
                    <a:ext uri="{9D8B030D-6E8A-4147-A177-3AD203B41FA5}">
                      <a16:colId xmlns:a16="http://schemas.microsoft.com/office/drawing/2014/main" val="753923977"/>
                    </a:ext>
                  </a:extLst>
                </a:gridCol>
                <a:gridCol w="676736">
                  <a:extLst>
                    <a:ext uri="{9D8B030D-6E8A-4147-A177-3AD203B41FA5}">
                      <a16:colId xmlns:a16="http://schemas.microsoft.com/office/drawing/2014/main" val="167973232"/>
                    </a:ext>
                  </a:extLst>
                </a:gridCol>
              </a:tblGrid>
              <a:tr h="833133">
                <a:tc>
                  <a:txBody>
                    <a:bodyPr/>
                    <a:lstStyle/>
                    <a:p>
                      <a:pPr>
                        <a:lnSpc>
                          <a:spcPct val="115000"/>
                        </a:lnSpc>
                        <a:spcAft>
                          <a:spcPts val="0"/>
                        </a:spcAft>
                      </a:pPr>
                      <a:r>
                        <a:rPr lang="en-GB" sz="1050" dirty="0">
                          <a:effectLst/>
                        </a:rPr>
                        <a:t>Statistics</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United Kingdom Retail Price Index</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UK One-Month Treasury Bills</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MSCI World Index</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Dimensional Global Large Value Index</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Dimensional Global Small Index</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spcAft>
                          <a:spcPts val="0"/>
                        </a:spcAft>
                      </a:pPr>
                      <a:r>
                        <a:rPr lang="en-GB" sz="1050" dirty="0">
                          <a:effectLst/>
                        </a:rPr>
                        <a:t>MSCI Emerging Markets Index</a:t>
                      </a:r>
                      <a:endParaRPr lang="en-GB" sz="1100" b="1" dirty="0">
                        <a:solidFill>
                          <a:srgbClr val="285F8C"/>
                        </a:solidFill>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extLst>
                  <a:ext uri="{0D108BD9-81ED-4DB2-BD59-A6C34878D82A}">
                    <a16:rowId xmlns:a16="http://schemas.microsoft.com/office/drawing/2014/main" val="239109368"/>
                  </a:ext>
                </a:extLst>
              </a:tr>
              <a:tr h="208283">
                <a:tc>
                  <a:txBody>
                    <a:bodyPr/>
                    <a:lstStyle/>
                    <a:p>
                      <a:pPr>
                        <a:lnSpc>
                          <a:spcPct val="115000"/>
                        </a:lnSpc>
                        <a:spcAft>
                          <a:spcPts val="0"/>
                        </a:spcAft>
                      </a:pPr>
                      <a:r>
                        <a:rPr lang="en-GB" sz="1050">
                          <a:effectLst/>
                        </a:rPr>
                        <a:t>1-Year Total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dirty="0">
                          <a:effectLst/>
                        </a:rPr>
                        <a:t>3.09</a:t>
                      </a:r>
                      <a:endParaRPr lang="en-GB" sz="1100" dirty="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0.35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11.41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15.92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11.83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13.41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186057074"/>
                  </a:ext>
                </a:extLst>
              </a:tr>
              <a:tr h="208283">
                <a:tc>
                  <a:txBody>
                    <a:bodyPr/>
                    <a:lstStyle/>
                    <a:p>
                      <a:pPr>
                        <a:lnSpc>
                          <a:spcPct val="115000"/>
                        </a:lnSpc>
                        <a:spcAft>
                          <a:spcPts val="0"/>
                        </a:spcAft>
                      </a:pPr>
                      <a:r>
                        <a:rPr lang="en-GB" sz="1050">
                          <a:effectLst/>
                        </a:rPr>
                        <a:t>3-Year Annualized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4.22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0.44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7.33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6.20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7.71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4.78</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837021285"/>
                  </a:ext>
                </a:extLst>
              </a:tr>
              <a:tr h="208283">
                <a:tc>
                  <a:txBody>
                    <a:bodyPr/>
                    <a:lstStyle/>
                    <a:p>
                      <a:pPr>
                        <a:lnSpc>
                          <a:spcPct val="115000"/>
                        </a:lnSpc>
                        <a:spcAft>
                          <a:spcPts val="0"/>
                        </a:spcAft>
                      </a:pPr>
                      <a:r>
                        <a:rPr lang="en-GB" sz="1050">
                          <a:effectLst/>
                        </a:rPr>
                        <a:t>5-Year Annualized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3.19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1.33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3.56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1.36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4.03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3.54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2146880525"/>
                  </a:ext>
                </a:extLst>
              </a:tr>
              <a:tr h="208283">
                <a:tc>
                  <a:txBody>
                    <a:bodyPr/>
                    <a:lstStyle/>
                    <a:p>
                      <a:pPr>
                        <a:lnSpc>
                          <a:spcPct val="115000"/>
                        </a:lnSpc>
                        <a:spcAft>
                          <a:spcPts val="0"/>
                        </a:spcAft>
                      </a:pPr>
                      <a:r>
                        <a:rPr lang="en-GB" sz="1050">
                          <a:effectLst/>
                        </a:rPr>
                        <a:t>10-Year Annualized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3.29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2.99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8.00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8.62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11.67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16.80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326894597"/>
                  </a:ext>
                </a:extLst>
              </a:tr>
              <a:tr h="208283">
                <a:tc>
                  <a:txBody>
                    <a:bodyPr/>
                    <a:lstStyle/>
                    <a:p>
                      <a:pPr>
                        <a:lnSpc>
                          <a:spcPct val="115000"/>
                        </a:lnSpc>
                        <a:spcAft>
                          <a:spcPts val="0"/>
                        </a:spcAft>
                      </a:pPr>
                      <a:r>
                        <a:rPr lang="en-GB" sz="1050">
                          <a:effectLst/>
                        </a:rPr>
                        <a:t>20-Year Annualized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2.91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4.39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7.02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9.33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8.53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8.44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2017283459"/>
                  </a:ext>
                </a:extLst>
              </a:tr>
              <a:tr h="208283">
                <a:tc>
                  <a:txBody>
                    <a:bodyPr/>
                    <a:lstStyle/>
                    <a:p>
                      <a:pPr>
                        <a:lnSpc>
                          <a:spcPct val="115000"/>
                        </a:lnSpc>
                        <a:spcAft>
                          <a:spcPts val="0"/>
                        </a:spcAft>
                      </a:pPr>
                      <a:r>
                        <a:rPr lang="en-GB" sz="1050">
                          <a:effectLst/>
                        </a:rPr>
                        <a:t>Annualized Return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3.55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5.95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7.87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9.15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13.41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3482554924"/>
                  </a:ext>
                </a:extLst>
              </a:tr>
              <a:tr h="208283">
                <a:tc>
                  <a:txBody>
                    <a:bodyPr/>
                    <a:lstStyle/>
                    <a:p>
                      <a:pPr>
                        <a:lnSpc>
                          <a:spcPct val="115000"/>
                        </a:lnSpc>
                        <a:spcAft>
                          <a:spcPts val="0"/>
                        </a:spcAft>
                      </a:pPr>
                      <a:r>
                        <a:rPr lang="en-GB" sz="1050">
                          <a:effectLst/>
                        </a:rPr>
                        <a:t>Annualized Standard Deviation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1.54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1.07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15.53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17.81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17.09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24.80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3076382472"/>
                  </a:ext>
                </a:extLst>
              </a:tr>
              <a:tr h="228418">
                <a:tc>
                  <a:txBody>
                    <a:bodyPr/>
                    <a:lstStyle/>
                    <a:p>
                      <a:pPr>
                        <a:lnSpc>
                          <a:spcPct val="115000"/>
                        </a:lnSpc>
                        <a:spcAft>
                          <a:spcPts val="0"/>
                        </a:spcAft>
                      </a:pPr>
                      <a:r>
                        <a:rPr lang="en-GB" sz="1050">
                          <a:effectLst/>
                        </a:rPr>
                        <a:t>Growth of £100,000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£238,914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dirty="0">
                          <a:effectLst/>
                        </a:rPr>
                        <a:t>£424,069</a:t>
                      </a:r>
                      <a:endParaRPr lang="en-GB" sz="1100" dirty="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£664,736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£1,065,460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£891,980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£2,325,409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223740840"/>
                  </a:ext>
                </a:extLst>
              </a:tr>
              <a:tr h="219005">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tc>
                  <a:txBody>
                    <a:bodyPr/>
                    <a:lstStyle/>
                    <a:p>
                      <a:pPr>
                        <a:lnSpc>
                          <a:spcPct val="115000"/>
                        </a:lnSpc>
                      </a:pPr>
                      <a:endParaRPr lang="en-GB" sz="1400">
                        <a:effectLst/>
                        <a:latin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443621385"/>
                  </a:ext>
                </a:extLst>
              </a:tr>
              <a:tr h="208283">
                <a:tc>
                  <a:txBody>
                    <a:bodyPr/>
                    <a:lstStyle/>
                    <a:p>
                      <a:pPr>
                        <a:lnSpc>
                          <a:spcPct val="115000"/>
                        </a:lnSpc>
                        <a:spcAft>
                          <a:spcPts val="0"/>
                        </a:spcAft>
                      </a:pPr>
                      <a:r>
                        <a:rPr lang="en-GB" sz="1050">
                          <a:effectLst/>
                        </a:rPr>
                        <a:t>Lowest 1-Year Return</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-1.57%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0.35%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-31.76%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-39.42%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-34.73%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-51.17%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3399177538"/>
                  </a:ext>
                </a:extLst>
              </a:tr>
              <a:tr h="358372">
                <a:tc>
                  <a:txBody>
                    <a:bodyPr/>
                    <a:lstStyle/>
                    <a:p>
                      <a:pPr>
                        <a:lnSpc>
                          <a:spcPct val="115000"/>
                        </a:lnSpc>
                        <a:spcAft>
                          <a:spcPts val="0"/>
                        </a:spcAft>
                      </a:pPr>
                      <a:r>
                        <a:rPr lang="en-GB" sz="1050">
                          <a:effectLst/>
                        </a:rPr>
                        <a:t>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(7/08-6/09)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(1/12-12/12)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(10/89-9/90)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(3/08-2/09)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(11/07-10/08)</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(9/97-8/98)</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2308623953"/>
                  </a:ext>
                </a:extLst>
              </a:tr>
              <a:tr h="208283">
                <a:tc>
                  <a:txBody>
                    <a:bodyPr/>
                    <a:lstStyle/>
                    <a:p>
                      <a:pPr>
                        <a:lnSpc>
                          <a:spcPct val="115000"/>
                        </a:lnSpc>
                        <a:spcAft>
                          <a:spcPts val="0"/>
                        </a:spcAft>
                      </a:pPr>
                      <a:r>
                        <a:rPr lang="en-GB" sz="1050">
                          <a:effectLst/>
                        </a:rPr>
                        <a:t>Highest 1-Year Return</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10.91%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15.93%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63.19%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82.37%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76.06%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86.20%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848697502"/>
                  </a:ext>
                </a:extLst>
              </a:tr>
              <a:tr h="358372">
                <a:tc>
                  <a:txBody>
                    <a:bodyPr/>
                    <a:lstStyle/>
                    <a:p>
                      <a:pPr>
                        <a:lnSpc>
                          <a:spcPct val="115000"/>
                        </a:lnSpc>
                        <a:spcAft>
                          <a:spcPts val="0"/>
                        </a:spcAft>
                      </a:pPr>
                      <a:r>
                        <a:rPr lang="en-GB" sz="1050">
                          <a:effectLst/>
                        </a:rPr>
                        <a:t>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(11/89-10/90)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(10/89-9/90)</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(9/92-8/93)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(9/92-8/93)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(9/92-8/93)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(1/89-12/89)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603291256"/>
                  </a:ext>
                </a:extLst>
              </a:tr>
              <a:tr h="208283">
                <a:tc>
                  <a:txBody>
                    <a:bodyPr/>
                    <a:lstStyle/>
                    <a:p>
                      <a:pPr>
                        <a:lnSpc>
                          <a:spcPct val="115000"/>
                        </a:lnSpc>
                        <a:spcAft>
                          <a:spcPts val="0"/>
                        </a:spcAft>
                      </a:pPr>
                      <a:r>
                        <a:rPr lang="en-GB" sz="1050">
                          <a:effectLst/>
                        </a:rPr>
                        <a:t>Lowest 3-Year Annualized Return</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1.78%</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0.44%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-17.79%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-15.84%</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-12.15%</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-20.29%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3891428346"/>
                  </a:ext>
                </a:extLst>
              </a:tr>
              <a:tr h="344917">
                <a:tc>
                  <a:txBody>
                    <a:bodyPr/>
                    <a:lstStyle/>
                    <a:p>
                      <a:pPr>
                        <a:lnSpc>
                          <a:spcPct val="115000"/>
                        </a:lnSpc>
                        <a:spcAft>
                          <a:spcPts val="0"/>
                        </a:spcAft>
                      </a:pPr>
                      <a:r>
                        <a:rPr lang="en-GB" sz="1050">
                          <a:effectLst/>
                        </a:rPr>
                        <a:t> </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(1/99-12/01)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(1/10-12/12)</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(4/00-3/03)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(3/06-2/09)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(3/06-2/09)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(9/95-8/98)</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1062126171"/>
                  </a:ext>
                </a:extLst>
              </a:tr>
              <a:tr h="208283">
                <a:tc>
                  <a:txBody>
                    <a:bodyPr/>
                    <a:lstStyle/>
                    <a:p>
                      <a:pPr>
                        <a:lnSpc>
                          <a:spcPct val="115000"/>
                        </a:lnSpc>
                        <a:spcAft>
                          <a:spcPts val="0"/>
                        </a:spcAft>
                      </a:pPr>
                      <a:r>
                        <a:rPr lang="en-GB" sz="1050">
                          <a:effectLst/>
                        </a:rPr>
                        <a:t>Highest 3-Year Annualized Return</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solidFill>
                      <a:schemeClr val="accent1">
                        <a:lumMod val="75000"/>
                      </a:schemeClr>
                    </a:solidFill>
                  </a:tcPr>
                </a:tc>
                <a:tc>
                  <a:txBody>
                    <a:bodyPr/>
                    <a:lstStyle/>
                    <a:p>
                      <a:pPr algn="r">
                        <a:lnSpc>
                          <a:spcPct val="115000"/>
                        </a:lnSpc>
                        <a:spcAft>
                          <a:spcPts val="0"/>
                        </a:spcAft>
                      </a:pPr>
                      <a:r>
                        <a:rPr lang="en-GB" sz="1050">
                          <a:effectLst/>
                        </a:rPr>
                        <a:t>8.07%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14.33%</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24.49%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28.81%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35.37%</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59.51%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1978560083"/>
                  </a:ext>
                </a:extLst>
              </a:tr>
              <a:tr h="344917">
                <a:tc>
                  <a:txBody>
                    <a:bodyPr/>
                    <a:lstStyle/>
                    <a:p>
                      <a:pPr>
                        <a:lnSpc>
                          <a:spcPct val="115000"/>
                        </a:lnSpc>
                        <a:spcAft>
                          <a:spcPts val="0"/>
                        </a:spcAft>
                      </a:pPr>
                      <a:r>
                        <a:rPr lang="en-GB" sz="1050" dirty="0">
                          <a:effectLst/>
                        </a:rPr>
                        <a:t> </a:t>
                      </a:r>
                      <a:endParaRPr lang="en-GB" sz="1100" dirty="0">
                        <a:effectLst/>
                        <a:latin typeface="Estrangelo Edessa"/>
                        <a:ea typeface="Calibri" panose="020F0502020204030204" pitchFamily="34" charset="0"/>
                        <a:cs typeface="Times New Roman" panose="02020603050405020304" pitchFamily="18" charset="0"/>
                      </a:endParaRPr>
                    </a:p>
                  </a:txBody>
                  <a:tcPr marL="66005" marR="66005" marT="0" marB="0" anchor="b">
                    <a:solidFill>
                      <a:schemeClr val="accent1">
                        <a:lumMod val="75000"/>
                      </a:schemeClr>
                    </a:solidFill>
                  </a:tcPr>
                </a:tc>
                <a:tc>
                  <a:txBody>
                    <a:bodyPr/>
                    <a:lstStyle/>
                    <a:p>
                      <a:pPr algn="r">
                        <a:lnSpc>
                          <a:spcPct val="115000"/>
                        </a:lnSpc>
                        <a:spcAft>
                          <a:spcPts val="0"/>
                        </a:spcAft>
                      </a:pPr>
                      <a:r>
                        <a:rPr lang="en-GB" sz="1050">
                          <a:effectLst/>
                        </a:rPr>
                        <a:t>(3/88-2/91)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(8/88-7/91)</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(1/97-12/99)</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dirty="0">
                          <a:effectLst/>
                        </a:rPr>
                        <a:t>(4/03-3/06)</a:t>
                      </a:r>
                      <a:endParaRPr lang="en-GB" sz="1100" dirty="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a:effectLst/>
                        </a:rPr>
                        <a:t>(4/03-3/06)</a:t>
                      </a:r>
                      <a:endParaRPr lang="en-GB" sz="1100">
                        <a:effectLst/>
                        <a:latin typeface="Estrangelo Edessa"/>
                        <a:ea typeface="Calibri" panose="020F0502020204030204" pitchFamily="34" charset="0"/>
                        <a:cs typeface="Times New Roman" panose="02020603050405020304" pitchFamily="18" charset="0"/>
                      </a:endParaRPr>
                    </a:p>
                  </a:txBody>
                  <a:tcPr marL="66005" marR="66005" marT="0" marB="0" anchor="ctr"/>
                </a:tc>
                <a:tc>
                  <a:txBody>
                    <a:bodyPr/>
                    <a:lstStyle/>
                    <a:p>
                      <a:pPr algn="r">
                        <a:lnSpc>
                          <a:spcPct val="115000"/>
                        </a:lnSpc>
                        <a:spcAft>
                          <a:spcPts val="0"/>
                        </a:spcAft>
                      </a:pPr>
                      <a:r>
                        <a:rPr lang="en-GB" sz="1050" dirty="0">
                          <a:effectLst/>
                        </a:rPr>
                        <a:t>(1/91-12/93)</a:t>
                      </a:r>
                      <a:endParaRPr lang="en-GB" sz="1100" dirty="0">
                        <a:effectLst/>
                        <a:latin typeface="Estrangelo Edessa"/>
                        <a:ea typeface="Calibri" panose="020F0502020204030204" pitchFamily="34" charset="0"/>
                        <a:cs typeface="Times New Roman" panose="02020603050405020304" pitchFamily="18" charset="0"/>
                      </a:endParaRPr>
                    </a:p>
                  </a:txBody>
                  <a:tcPr marL="66005" marR="66005" marT="0" marB="0" anchor="ctr"/>
                </a:tc>
                <a:extLst>
                  <a:ext uri="{0D108BD9-81ED-4DB2-BD59-A6C34878D82A}">
                    <a16:rowId xmlns:a16="http://schemas.microsoft.com/office/drawing/2014/main" val="2037695739"/>
                  </a:ext>
                </a:extLst>
              </a:tr>
            </a:tbl>
          </a:graphicData>
        </a:graphic>
      </p:graphicFrame>
      <p:sp>
        <p:nvSpPr>
          <p:cNvPr id="3" name="Rectangle 1">
            <a:extLst>
              <a:ext uri="{FF2B5EF4-FFF2-40B4-BE49-F238E27FC236}">
                <a16:creationId xmlns:a16="http://schemas.microsoft.com/office/drawing/2014/main" id="{4DEC7A76-C656-4770-9856-58467CE03793}"/>
              </a:ext>
            </a:extLst>
          </p:cNvPr>
          <p:cNvSpPr>
            <a:spLocks noChangeArrowheads="1"/>
          </p:cNvSpPr>
          <p:nvPr/>
        </p:nvSpPr>
        <p:spPr bwMode="auto">
          <a:xfrm>
            <a:off x="104775" y="763065"/>
            <a:ext cx="2483372"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100" b="1" i="0" u="none" strike="noStrike" cap="none" normalizeH="0" baseline="0" dirty="0">
                <a:ln>
                  <a:noFill/>
                </a:ln>
                <a:solidFill>
                  <a:schemeClr val="tx2">
                    <a:lumMod val="75000"/>
                  </a:schemeClr>
                </a:solidFill>
                <a:effectLst/>
                <a:ea typeface="Calibri" panose="020F0502020204030204" pitchFamily="34" charset="0"/>
                <a:cs typeface="Estrangelo Edessa"/>
              </a:rPr>
              <a:t>Performance Summary</a:t>
            </a:r>
            <a:endParaRPr kumimoji="0" lang="en-GB" altLang="en-US" sz="800" b="0" i="0" u="none" strike="noStrike" cap="none" normalizeH="0" baseline="0" dirty="0">
              <a:ln>
                <a:noFill/>
              </a:ln>
              <a:solidFill>
                <a:schemeClr val="tx2">
                  <a:lumMod val="75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100" b="0" i="0" u="none" strike="noStrike" cap="none" normalizeH="0" baseline="0" dirty="0">
                <a:ln>
                  <a:noFill/>
                </a:ln>
                <a:solidFill>
                  <a:schemeClr val="tx1"/>
                </a:solidFill>
                <a:effectLst/>
                <a:ea typeface="Calibri" panose="020F0502020204030204" pitchFamily="34" charset="0"/>
                <a:cs typeface="Estrangelo Edessa"/>
              </a:rPr>
              <a:t>1</a:t>
            </a:r>
            <a:r>
              <a:rPr kumimoji="0" lang="en-GB" altLang="en-US" sz="1100" b="0" i="0" u="none" strike="noStrike" cap="none" normalizeH="0" baseline="30000" dirty="0">
                <a:ln>
                  <a:noFill/>
                </a:ln>
                <a:solidFill>
                  <a:schemeClr val="tx1"/>
                </a:solidFill>
                <a:effectLst/>
                <a:ea typeface="Calibri" panose="020F0502020204030204" pitchFamily="34" charset="0"/>
                <a:cs typeface="Estrangelo Edessa"/>
              </a:rPr>
              <a:t>st</a:t>
            </a:r>
            <a:r>
              <a:rPr kumimoji="0" lang="en-GB" altLang="en-US" sz="1100" b="0" i="0" u="none" strike="noStrike" cap="none" normalizeH="0" baseline="0" dirty="0">
                <a:ln>
                  <a:noFill/>
                </a:ln>
                <a:solidFill>
                  <a:schemeClr val="tx1"/>
                </a:solidFill>
                <a:effectLst/>
                <a:ea typeface="Calibri" panose="020F0502020204030204" pitchFamily="34" charset="0"/>
                <a:cs typeface="Estrangelo Edessa"/>
              </a:rPr>
              <a:t> January, 1988 – 31</a:t>
            </a:r>
            <a:r>
              <a:rPr kumimoji="0" lang="en-GB" altLang="en-US" sz="1100" b="0" i="0" u="none" strike="noStrike" cap="none" normalizeH="0" baseline="30000" dirty="0">
                <a:ln>
                  <a:noFill/>
                </a:ln>
                <a:solidFill>
                  <a:schemeClr val="tx1"/>
                </a:solidFill>
                <a:effectLst/>
                <a:ea typeface="Calibri" panose="020F0502020204030204" pitchFamily="34" charset="0"/>
                <a:cs typeface="Estrangelo Edessa"/>
              </a:rPr>
              <a:t>st</a:t>
            </a:r>
            <a:r>
              <a:rPr kumimoji="0" lang="en-GB" altLang="en-US" sz="1100" b="0" i="0" u="none" strike="noStrike" cap="none" normalizeH="0" baseline="0" dirty="0">
                <a:ln>
                  <a:noFill/>
                </a:ln>
                <a:solidFill>
                  <a:schemeClr val="tx1"/>
                </a:solidFill>
                <a:effectLst/>
                <a:ea typeface="Calibri" panose="020F0502020204030204" pitchFamily="34" charset="0"/>
                <a:cs typeface="Estrangelo Edessa"/>
              </a:rPr>
              <a:t> December, 2012</a:t>
            </a:r>
            <a:endParaRPr kumimoji="0" lang="en-GB" altLang="en-US" sz="1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441039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295027" y="2781054"/>
            <a:ext cx="5886698" cy="3785419"/>
          </a:xfrm>
        </p:spPr>
        <p:txBody>
          <a:bodyPr vert="horz" lIns="91440" tIns="45720" rIns="91440" bIns="45720" rtlCol="0">
            <a:noAutofit/>
          </a:bodyPr>
          <a:lstStyle/>
          <a:p>
            <a:pPr marL="0" indent="0">
              <a:buNone/>
            </a:pPr>
            <a:r>
              <a:rPr lang="en-GB" sz="1100" dirty="0"/>
              <a:t>We do not use predictions, estimates or judgements to construct investment portfolios; instead, we look to world-renowned academic financial theory as a basis for our portfolio construction. We believe markets works, but (as we have mentioned previously) we are not prepared to accept the average rate of return from the market. </a:t>
            </a:r>
          </a:p>
          <a:p>
            <a:pPr marL="0" indent="0">
              <a:buNone/>
            </a:pPr>
            <a:r>
              <a:rPr lang="en-GB" sz="1100" dirty="0"/>
              <a:t>Following the whole market or sections of it through index-tracking funds is a worthwhile low-cost way to gain exposure to markets, but academic research identifies particular areas of the market that have reliably rewarded investors over time. These dimensions of higher expected return are explained later in this document in more detail and we build portfolios around these dimensions. Our aim is for our clients’ portfolios to beat the average investor, without taking the risk of relying solely on predictions or concentrating investments too narrowly.</a:t>
            </a:r>
          </a:p>
          <a:p>
            <a:pPr marL="0" indent="0">
              <a:buNone/>
            </a:pPr>
            <a:r>
              <a:rPr lang="en-GB" sz="1100" dirty="0"/>
              <a:t>Having identified these dimensions of higher expected return, we are careful to ensure that we keep our client’s exposure to them as high as possible. The funds that our clients are invested in are usually managed with the specific aim of maintaining the highest possible exposure to the dimension of higher expected return. This discipline can enhance investment returns. </a:t>
            </a:r>
          </a:p>
          <a:p>
            <a:pPr marL="0" indent="0">
              <a:buNone/>
            </a:pPr>
            <a:r>
              <a:rPr lang="en-GB" sz="1100" dirty="0"/>
              <a:t>Once we have helped clients decide upon their individual investment strategy, we stick to it strictly and do not allow it to stray with market movements.</a:t>
            </a:r>
          </a:p>
          <a:p>
            <a:pPr marL="0" indent="0">
              <a:buNone/>
            </a:pPr>
            <a:r>
              <a:rPr lang="en-GB" sz="1100" dirty="0"/>
              <a:t>In addition, we help our clients remain disciplined. Staying invested through thick and thin is usually the best strategy for investors, as timing exit and entry points is as unreliable as any other prediction of market movement. We help investors remain in the market all the time it remains appropriate to do so.</a:t>
            </a:r>
          </a:p>
          <a:p>
            <a:pPr marL="0" indent="0">
              <a:buNone/>
            </a:pPr>
            <a:endParaRPr lang="en-US" sz="2400" dirty="0"/>
          </a:p>
        </p:txBody>
      </p:sp>
      <p:sp>
        <p:nvSpPr>
          <p:cNvPr id="9" name="Title 1">
            <a:extLst>
              <a:ext uri="{FF2B5EF4-FFF2-40B4-BE49-F238E27FC236}">
                <a16:creationId xmlns:a16="http://schemas.microsoft.com/office/drawing/2014/main" id="{1C4FA999-3F34-416C-8FF2-17099F5CF0C1}"/>
              </a:ext>
            </a:extLst>
          </p:cNvPr>
          <p:cNvSpPr>
            <a:spLocks noGrp="1"/>
          </p:cNvSpPr>
          <p:nvPr>
            <p:ph type="title"/>
          </p:nvPr>
        </p:nvSpPr>
        <p:spPr>
          <a:xfrm>
            <a:off x="295027" y="660552"/>
            <a:ext cx="5886698" cy="1786190"/>
          </a:xfrm>
        </p:spPr>
        <p:txBody>
          <a:bodyPr vert="horz" lIns="91440" tIns="45720" rIns="91440" bIns="45720" rtlCol="0" anchor="ctr">
            <a:noAutofit/>
          </a:bodyPr>
          <a:lstStyle/>
          <a:p>
            <a:r>
              <a:rPr lang="en-GB" dirty="0">
                <a:solidFill>
                  <a:schemeClr val="accent1">
                    <a:lumMod val="75000"/>
                  </a:schemeClr>
                </a:solidFill>
              </a:rPr>
              <a:t>Portfolios should be built around structure, discipline and diversification</a:t>
            </a:r>
          </a:p>
        </p:txBody>
      </p:sp>
      <p:sp>
        <p:nvSpPr>
          <p:cNvPr id="23" name="Rectangle 31">
            <a:extLst>
              <a:ext uri="{FF2B5EF4-FFF2-40B4-BE49-F238E27FC236}">
                <a16:creationId xmlns:a16="http://schemas.microsoft.com/office/drawing/2014/main" id="{CEAEEBCB-21C4-4FCE-AF49-64778B597135}"/>
              </a:ext>
            </a:extLst>
          </p:cNvPr>
          <p:cNvSpPr>
            <a:spLocks noChangeArrowheads="1"/>
          </p:cNvSpPr>
          <p:nvPr/>
        </p:nvSpPr>
        <p:spPr bwMode="auto">
          <a:xfrm>
            <a:off x="104775" y="16287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24" name="Rectangle 32">
            <a:extLst>
              <a:ext uri="{FF2B5EF4-FFF2-40B4-BE49-F238E27FC236}">
                <a16:creationId xmlns:a16="http://schemas.microsoft.com/office/drawing/2014/main" id="{61B6B28D-8B2B-42F0-A33E-3D45A4BF0840}"/>
              </a:ext>
            </a:extLst>
          </p:cNvPr>
          <p:cNvSpPr>
            <a:spLocks noChangeArrowheads="1"/>
          </p:cNvSpPr>
          <p:nvPr/>
        </p:nvSpPr>
        <p:spPr bwMode="auto">
          <a:xfrm>
            <a:off x="104775" y="5981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5" name="Picture 4" descr="A picture containing person, man, table, suit&#10;&#10;Description generated with very high confidence">
            <a:extLst>
              <a:ext uri="{FF2B5EF4-FFF2-40B4-BE49-F238E27FC236}">
                <a16:creationId xmlns:a16="http://schemas.microsoft.com/office/drawing/2014/main" id="{8C50D444-CFFA-4C6E-BD52-9F320DDECA13}"/>
              </a:ext>
            </a:extLst>
          </p:cNvPr>
          <p:cNvPicPr>
            <a:picLocks noChangeAspect="1"/>
          </p:cNvPicPr>
          <p:nvPr/>
        </p:nvPicPr>
        <p:blipFill rotWithShape="1">
          <a:blip r:embed="rId2">
            <a:extLst>
              <a:ext uri="{28A0092B-C50C-407E-A947-70E740481C1C}">
                <a14:useLocalDpi xmlns:a14="http://schemas.microsoft.com/office/drawing/2010/main" val="0"/>
              </a:ext>
            </a:extLst>
          </a:blip>
          <a:srcRect l="-16091" r="42678"/>
          <a:stretch/>
        </p:blipFill>
        <p:spPr>
          <a:xfrm>
            <a:off x="4638675" y="0"/>
            <a:ext cx="7553325" cy="6858000"/>
          </a:xfrm>
          <a:prstGeom prst="rect">
            <a:avLst/>
          </a:prstGeom>
        </p:spPr>
      </p:pic>
    </p:spTree>
    <p:extLst>
      <p:ext uri="{BB962C8B-B14F-4D97-AF65-F5344CB8AC3E}">
        <p14:creationId xmlns:p14="http://schemas.microsoft.com/office/powerpoint/2010/main" val="1859923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7187248" y="2639964"/>
            <a:ext cx="4671501" cy="3785419"/>
          </a:xfrm>
        </p:spPr>
        <p:txBody>
          <a:bodyPr vert="horz" lIns="91440" tIns="45720" rIns="91440" bIns="45720" rtlCol="0">
            <a:normAutofit fontScale="77500" lnSpcReduction="20000"/>
          </a:bodyPr>
          <a:lstStyle/>
          <a:p>
            <a:pPr marL="0" indent="0">
              <a:buNone/>
            </a:pPr>
            <a:r>
              <a:rPr lang="en-GB" sz="1600" b="1" dirty="0">
                <a:solidFill>
                  <a:schemeClr val="accent1">
                    <a:lumMod val="75000"/>
                  </a:schemeClr>
                </a:solidFill>
              </a:rPr>
              <a:t>Equities</a:t>
            </a:r>
            <a:endParaRPr lang="en-GB" sz="1600" dirty="0">
              <a:solidFill>
                <a:schemeClr val="accent1">
                  <a:lumMod val="75000"/>
                </a:schemeClr>
              </a:solidFill>
            </a:endParaRPr>
          </a:p>
          <a:p>
            <a:pPr marL="0" indent="0">
              <a:buNone/>
            </a:pPr>
            <a:r>
              <a:rPr lang="en-GB" sz="1600" dirty="0"/>
              <a:t>In order to get the best possible equity market return, we focus clients’ exposure on dimensions of higher expected return that various academics have identified, notably Professor Gene </a:t>
            </a:r>
            <a:r>
              <a:rPr lang="en-GB" sz="1600" dirty="0" err="1"/>
              <a:t>Fama</a:t>
            </a:r>
            <a:r>
              <a:rPr lang="en-GB" sz="1600" dirty="0"/>
              <a:t>, of the University of Chicago Booth School of Business, and Professor Ken French, of the Tuck School of Business, Dartmouth College. Their research suggests that smaller companies and low-priced companies (that is companies whose book value of assets is high relative to their market price) perform better than the market average over time. </a:t>
            </a:r>
          </a:p>
          <a:p>
            <a:pPr marL="0" indent="0">
              <a:buNone/>
            </a:pPr>
            <a:r>
              <a:rPr lang="en-GB" sz="1600" dirty="0"/>
              <a:t>Because risk and return are related, the higher expected return comes at a price and, as a consequence, investing in these companies is riskier than investing in the whole market. There are periods when these groups of shares underperform the market, but over time, the academic research indicates that these risk premiums have been worth paying for.</a:t>
            </a:r>
          </a:p>
          <a:p>
            <a:pPr marL="0" indent="0">
              <a:buNone/>
            </a:pPr>
            <a:r>
              <a:rPr lang="en-GB" sz="1600" dirty="0"/>
              <a:t>The chart below shows how much these risk premiums have rewarded investors in comparison to an investment in the whole market in countries around the world. We therefore tilt our clients’ portfolios towards small and value companies, wherever possible, to the extent that is appropriate to the investor and their long-term goals.</a:t>
            </a:r>
          </a:p>
          <a:p>
            <a:pPr marL="0" indent="0">
              <a:buNone/>
            </a:pPr>
            <a:r>
              <a:rPr lang="en-GB" sz="1600" dirty="0"/>
              <a:t>This graph demonstrates the higher expected returns offered by small cap stocks and value stocks in the UK, Europe, US, and Emerging Markets. </a:t>
            </a:r>
          </a:p>
          <a:p>
            <a:pPr marL="0" indent="0">
              <a:buNone/>
            </a:pPr>
            <a:endParaRPr lang="en-GB" sz="1100" dirty="0"/>
          </a:p>
          <a:p>
            <a:pPr marL="0" indent="0">
              <a:buNone/>
            </a:pPr>
            <a:endParaRPr lang="en-GB" sz="1100" dirty="0"/>
          </a:p>
          <a:p>
            <a:pPr marL="0" indent="0">
              <a:buNone/>
            </a:pPr>
            <a:endParaRPr lang="en-GB" sz="1100" dirty="0"/>
          </a:p>
          <a:p>
            <a:pPr marL="0" indent="0">
              <a:buNone/>
            </a:pPr>
            <a:endParaRPr lang="en-US" sz="2400" dirty="0"/>
          </a:p>
        </p:txBody>
      </p:sp>
      <p:sp>
        <p:nvSpPr>
          <p:cNvPr id="9" name="Title 1">
            <a:extLst>
              <a:ext uri="{FF2B5EF4-FFF2-40B4-BE49-F238E27FC236}">
                <a16:creationId xmlns:a16="http://schemas.microsoft.com/office/drawing/2014/main" id="{1C4FA999-3F34-416C-8FF2-17099F5CF0C1}"/>
              </a:ext>
            </a:extLst>
          </p:cNvPr>
          <p:cNvSpPr>
            <a:spLocks noGrp="1"/>
          </p:cNvSpPr>
          <p:nvPr>
            <p:ph type="title"/>
          </p:nvPr>
        </p:nvSpPr>
        <p:spPr>
          <a:xfrm>
            <a:off x="7187248" y="426887"/>
            <a:ext cx="4619114" cy="1786190"/>
          </a:xfrm>
        </p:spPr>
        <p:txBody>
          <a:bodyPr vert="horz" lIns="91440" tIns="45720" rIns="91440" bIns="45720" rtlCol="0" anchor="ctr">
            <a:noAutofit/>
          </a:bodyPr>
          <a:lstStyle/>
          <a:p>
            <a:r>
              <a:rPr lang="en-GB" dirty="0">
                <a:solidFill>
                  <a:schemeClr val="accent1">
                    <a:lumMod val="75000"/>
                  </a:schemeClr>
                </a:solidFill>
              </a:rPr>
              <a:t>Dimensions of Higher Expected Return</a:t>
            </a:r>
          </a:p>
        </p:txBody>
      </p:sp>
      <p:sp>
        <p:nvSpPr>
          <p:cNvPr id="23" name="Rectangle 31">
            <a:extLst>
              <a:ext uri="{FF2B5EF4-FFF2-40B4-BE49-F238E27FC236}">
                <a16:creationId xmlns:a16="http://schemas.microsoft.com/office/drawing/2014/main" id="{CEAEEBCB-21C4-4FCE-AF49-64778B597135}"/>
              </a:ext>
            </a:extLst>
          </p:cNvPr>
          <p:cNvSpPr>
            <a:spLocks noChangeArrowheads="1"/>
          </p:cNvSpPr>
          <p:nvPr/>
        </p:nvSpPr>
        <p:spPr bwMode="auto">
          <a:xfrm>
            <a:off x="104775" y="16287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24" name="Rectangle 32">
            <a:extLst>
              <a:ext uri="{FF2B5EF4-FFF2-40B4-BE49-F238E27FC236}">
                <a16:creationId xmlns:a16="http://schemas.microsoft.com/office/drawing/2014/main" id="{61B6B28D-8B2B-42F0-A33E-3D45A4BF0840}"/>
              </a:ext>
            </a:extLst>
          </p:cNvPr>
          <p:cNvSpPr>
            <a:spLocks noChangeArrowheads="1"/>
          </p:cNvSpPr>
          <p:nvPr/>
        </p:nvSpPr>
        <p:spPr bwMode="auto">
          <a:xfrm>
            <a:off x="104775" y="5981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11" name="Picture 10">
            <a:extLst>
              <a:ext uri="{FF2B5EF4-FFF2-40B4-BE49-F238E27FC236}">
                <a16:creationId xmlns:a16="http://schemas.microsoft.com/office/drawing/2014/main" id="{F83E9FC5-A31B-44CD-86A1-1A7A897723E7}"/>
              </a:ext>
            </a:extLst>
          </p:cNvPr>
          <p:cNvPicPr>
            <a:picLocks noChangeAspect="1"/>
          </p:cNvPicPr>
          <p:nvPr/>
        </p:nvPicPr>
        <p:blipFill>
          <a:blip r:embed="rId2"/>
          <a:stretch>
            <a:fillRect/>
          </a:stretch>
        </p:blipFill>
        <p:spPr>
          <a:xfrm>
            <a:off x="0" y="805203"/>
            <a:ext cx="6977699" cy="3304987"/>
          </a:xfrm>
          <a:prstGeom prst="rect">
            <a:avLst/>
          </a:prstGeom>
        </p:spPr>
      </p:pic>
      <p:sp>
        <p:nvSpPr>
          <p:cNvPr id="16" name="Text Placeholder 5">
            <a:extLst>
              <a:ext uri="{FF2B5EF4-FFF2-40B4-BE49-F238E27FC236}">
                <a16:creationId xmlns:a16="http://schemas.microsoft.com/office/drawing/2014/main" id="{C1479438-6E79-4F72-8044-0BB6C2BFF168}"/>
              </a:ext>
            </a:extLst>
          </p:cNvPr>
          <p:cNvSpPr txBox="1">
            <a:spLocks/>
          </p:cNvSpPr>
          <p:nvPr/>
        </p:nvSpPr>
        <p:spPr>
          <a:xfrm>
            <a:off x="-209549" y="4243318"/>
            <a:ext cx="7187248" cy="3438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850"/>
              </a:lnSpc>
              <a:buNone/>
            </a:pPr>
            <a:r>
              <a:rPr lang="en-US" sz="800" dirty="0">
                <a:solidFill>
                  <a:schemeClr val="accent1"/>
                </a:solidFill>
              </a:rPr>
              <a:t>          Information provided by Dimensional Fund Advisors LP.</a:t>
            </a:r>
            <a:endParaRPr lang="en-US" sz="800" dirty="0">
              <a:solidFill>
                <a:srgbClr val="595959"/>
              </a:solidFill>
            </a:endParaRPr>
          </a:p>
          <a:p>
            <a:pPr indent="0" defTabSz="1062772" fontAlgn="base">
              <a:lnSpc>
                <a:spcPts val="850"/>
              </a:lnSpc>
              <a:spcAft>
                <a:spcPct val="0"/>
              </a:spcAft>
              <a:buNone/>
            </a:pPr>
            <a:r>
              <a:rPr lang="en-GB" sz="800" dirty="0">
                <a:solidFill>
                  <a:srgbClr val="404040"/>
                </a:solidFill>
              </a:rPr>
              <a:t>UK size Premium: Dimensional UK Small Cap Index (GBP) minus </a:t>
            </a:r>
            <a:r>
              <a:rPr lang="nl-NL" sz="800" dirty="0">
                <a:solidFill>
                  <a:srgbClr val="404040"/>
                </a:solidFill>
              </a:rPr>
              <a:t>MSCI UK Index (gross div., GBP).</a:t>
            </a:r>
            <a:r>
              <a:rPr lang="en-GB" sz="800" dirty="0">
                <a:solidFill>
                  <a:srgbClr val="404040"/>
                </a:solidFill>
              </a:rPr>
              <a:t> UK relative price premium: </a:t>
            </a:r>
            <a:r>
              <a:rPr lang="en-GB" sz="800" dirty="0" err="1">
                <a:solidFill>
                  <a:srgbClr val="404040"/>
                </a:solidFill>
              </a:rPr>
              <a:t>Fama</a:t>
            </a:r>
            <a:r>
              <a:rPr lang="en-GB" sz="800" dirty="0">
                <a:solidFill>
                  <a:srgbClr val="404040"/>
                </a:solidFill>
              </a:rPr>
              <a:t>/French UK Value Index minus </a:t>
            </a:r>
            <a:r>
              <a:rPr lang="en-GB" sz="800" dirty="0" err="1">
                <a:solidFill>
                  <a:srgbClr val="404040"/>
                </a:solidFill>
              </a:rPr>
              <a:t>Fama</a:t>
            </a:r>
            <a:r>
              <a:rPr lang="en-GB" sz="800" dirty="0">
                <a:solidFill>
                  <a:srgbClr val="404040"/>
                </a:solidFill>
              </a:rPr>
              <a:t>/French UK Growth Index. </a:t>
            </a:r>
            <a:r>
              <a:rPr lang="en-US" sz="800" dirty="0"/>
              <a:t>UK profitability premium: </a:t>
            </a:r>
            <a:r>
              <a:rPr lang="en-GB" sz="800" dirty="0"/>
              <a:t>Dimensional UK High Profitability Index minus Dimensional UK Low Profitability Index. Europe size premium: Dimensional Europe Small Index (EUR) minus MSCI Europe Index (gross div., EUR). Europe relative price premium: </a:t>
            </a:r>
            <a:r>
              <a:rPr lang="en-GB" sz="800" dirty="0" err="1"/>
              <a:t>Fama</a:t>
            </a:r>
            <a:r>
              <a:rPr lang="en-GB" sz="800" dirty="0"/>
              <a:t>/French Europe and Scandinavia Value Index minus </a:t>
            </a:r>
            <a:r>
              <a:rPr lang="en-GB" sz="800" dirty="0" err="1"/>
              <a:t>Fama</a:t>
            </a:r>
            <a:r>
              <a:rPr lang="en-GB" sz="800" dirty="0"/>
              <a:t>/French Europe and Scandinavia Growth Index. Europe profitability premium: Dimensional Europe High Profitability Index minus Dimensional Europe Low Profitability Index. </a:t>
            </a:r>
            <a:r>
              <a:rPr lang="en-US" sz="800" dirty="0"/>
              <a:t>US size premium: Dimensional US Small Cap Index minus S&amp;P 500 Index. US relative price premium: </a:t>
            </a:r>
            <a:r>
              <a:rPr lang="en-US" sz="800" dirty="0" err="1"/>
              <a:t>Fama</a:t>
            </a:r>
            <a:r>
              <a:rPr lang="en-US" sz="800" dirty="0"/>
              <a:t>/French US Value Index minus </a:t>
            </a:r>
            <a:r>
              <a:rPr lang="en-US" sz="800" dirty="0" err="1"/>
              <a:t>Fama</a:t>
            </a:r>
            <a:r>
              <a:rPr lang="en-US" sz="800" dirty="0"/>
              <a:t>/French US Growth Index. US profitability premium: Dimensional US High Profitability Index minus Dimensional US Low Profitability Index. Emerging Markets size premium: Dimensional Emerging Markets Small Cap Index minus MSCI Emerging Markets Index (gross div.). Emerging Markets relative price premium: </a:t>
            </a:r>
            <a:r>
              <a:rPr lang="en-US" sz="800" dirty="0" err="1"/>
              <a:t>Fama</a:t>
            </a:r>
            <a:r>
              <a:rPr lang="en-US" sz="800" dirty="0"/>
              <a:t>/French Emerging Markets Value Index minus </a:t>
            </a:r>
            <a:r>
              <a:rPr lang="en-US" sz="800" dirty="0" err="1"/>
              <a:t>Fama</a:t>
            </a:r>
            <a:r>
              <a:rPr lang="en-US" sz="800" dirty="0"/>
              <a:t>/French Emerging Markets Growth Index. Emerging Markets profitability premium: Dimensional Emerging Markets High Profitability Index minus Dimensional Emerging Markets Low Profitability Index.</a:t>
            </a:r>
            <a:r>
              <a:rPr lang="en-GB" sz="800" dirty="0">
                <a:solidFill>
                  <a:srgbClr val="404040"/>
                </a:solidFill>
              </a:rPr>
              <a:t>Profitability is measured as operating income before depreciation and amortisation minus interest expense scaled by book. </a:t>
            </a:r>
            <a:r>
              <a:rPr lang="en-GB" sz="800" b="1" dirty="0">
                <a:solidFill>
                  <a:srgbClr val="404040"/>
                </a:solidFill>
              </a:rPr>
              <a:t>Indices are not available for direct investment. Their performance does not reflect the expenses associated with the management of an actual portfolio. Past performance is not a guarantee of future results. Returns may increase or decrease a result of currency fluctuations. Index returns are not representative of actual portfolios and do not reflect costs and fees associated with an actual investment. Actual returns may be lower. See “Index Descriptions” in the appendix for descriptions of Dimensional and </a:t>
            </a:r>
            <a:r>
              <a:rPr lang="en-GB" sz="800" b="1" dirty="0" err="1">
                <a:solidFill>
                  <a:srgbClr val="404040"/>
                </a:solidFill>
              </a:rPr>
              <a:t>Fama</a:t>
            </a:r>
            <a:r>
              <a:rPr lang="en-GB" sz="800" b="1" dirty="0">
                <a:solidFill>
                  <a:srgbClr val="404040"/>
                </a:solidFill>
              </a:rPr>
              <a:t>/French index data.  Eugene </a:t>
            </a:r>
            <a:r>
              <a:rPr lang="en-GB" sz="800" b="1" dirty="0" err="1">
                <a:solidFill>
                  <a:srgbClr val="404040"/>
                </a:solidFill>
              </a:rPr>
              <a:t>Fama</a:t>
            </a:r>
            <a:r>
              <a:rPr lang="en-GB" sz="800" b="1" dirty="0">
                <a:solidFill>
                  <a:srgbClr val="404040"/>
                </a:solidFill>
              </a:rPr>
              <a:t> and Ken French are members of the Board of Directors for and provide consulting services to Dimensional Fund Advisors LP. </a:t>
            </a:r>
            <a:r>
              <a:rPr lang="en-GB" sz="800" dirty="0">
                <a:solidFill>
                  <a:srgbClr val="404040"/>
                </a:solidFill>
              </a:rPr>
              <a:t>The S&amp;P data are provided by Standard &amp; Poor’s Index Services Group. </a:t>
            </a:r>
            <a:r>
              <a:rPr lang="en-GB" altLang="ko-KR" sz="800" dirty="0">
                <a:solidFill>
                  <a:srgbClr val="404040"/>
                </a:solidFill>
              </a:rPr>
              <a:t>MSCI data © MSCI 2017, all rights reserved. </a:t>
            </a:r>
            <a:endParaRPr lang="en-GB" sz="800" dirty="0">
              <a:solidFill>
                <a:srgbClr val="404040"/>
              </a:solidFill>
            </a:endParaRPr>
          </a:p>
        </p:txBody>
      </p:sp>
    </p:spTree>
    <p:extLst>
      <p:ext uri="{BB962C8B-B14F-4D97-AF65-F5344CB8AC3E}">
        <p14:creationId xmlns:p14="http://schemas.microsoft.com/office/powerpoint/2010/main" val="850017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6" name="Content Placeholder 5">
            <a:extLst>
              <a:ext uri="{FF2B5EF4-FFF2-40B4-BE49-F238E27FC236}">
                <a16:creationId xmlns:a16="http://schemas.microsoft.com/office/drawing/2014/main" id="{C1C8DC6B-CE7A-4949-B737-1623F6C64712}"/>
              </a:ext>
            </a:extLst>
          </p:cNvPr>
          <p:cNvSpPr>
            <a:spLocks noGrp="1"/>
          </p:cNvSpPr>
          <p:nvPr>
            <p:ph sz="half" idx="1"/>
          </p:nvPr>
        </p:nvSpPr>
        <p:spPr>
          <a:xfrm>
            <a:off x="348298" y="331531"/>
            <a:ext cx="5395277" cy="6240719"/>
          </a:xfrm>
        </p:spPr>
        <p:txBody>
          <a:bodyPr vert="horz" lIns="91440" tIns="45720" rIns="91440" bIns="45720" rtlCol="0">
            <a:normAutofit fontScale="25000" lnSpcReduction="20000"/>
          </a:bodyPr>
          <a:lstStyle/>
          <a:p>
            <a:pPr marL="0" indent="0">
              <a:buNone/>
            </a:pPr>
            <a:r>
              <a:rPr lang="en-GB" sz="4400" b="1" dirty="0">
                <a:solidFill>
                  <a:schemeClr val="accent1">
                    <a:lumMod val="75000"/>
                  </a:schemeClr>
                </a:solidFill>
              </a:rPr>
              <a:t>Bonds</a:t>
            </a:r>
            <a:endParaRPr lang="en-GB" sz="4400" dirty="0">
              <a:solidFill>
                <a:schemeClr val="accent1">
                  <a:lumMod val="75000"/>
                </a:schemeClr>
              </a:solidFill>
            </a:endParaRPr>
          </a:p>
          <a:p>
            <a:pPr marL="0" indent="0">
              <a:buNone/>
            </a:pPr>
            <a:r>
              <a:rPr lang="en-GB" sz="4400" dirty="0"/>
              <a:t>Similarly, academic research indicates that fixed income, or bond investments exhibit two risk premiums: duration (the length of time until the bond matures); and how credit-worthy the bond issuer is. In principle, longer term bonds and those issued by companies with a lower credit rating are more risky, but pay a higher yield. How we use fixed income in our portfolios is explained in the portfolio construction section.</a:t>
            </a:r>
          </a:p>
          <a:p>
            <a:pPr marL="0" indent="0">
              <a:buNone/>
            </a:pPr>
            <a:r>
              <a:rPr lang="en-GB" sz="4400" b="1" dirty="0">
                <a:solidFill>
                  <a:schemeClr val="accent1">
                    <a:lumMod val="75000"/>
                  </a:schemeClr>
                </a:solidFill>
              </a:rPr>
              <a:t>Property</a:t>
            </a:r>
            <a:endParaRPr lang="en-GB" sz="4400" dirty="0">
              <a:solidFill>
                <a:schemeClr val="accent1">
                  <a:lumMod val="75000"/>
                </a:schemeClr>
              </a:solidFill>
            </a:endParaRPr>
          </a:p>
          <a:p>
            <a:pPr marL="0" indent="0">
              <a:buNone/>
            </a:pPr>
            <a:r>
              <a:rPr lang="en-GB" sz="4400" dirty="0"/>
              <a:t>One of the reasons to consider investing in property is that both commercial and residential property investment have produced very good returns compared with the other core asset classes.  Although these returns have been poor since 2007, they still compare favourably over the long term. The IPD UK Property Index annualised return from 01/1987 to 02/2014 was 8.72% compared to 1.01% from 01/2007 to 02/2014.  </a:t>
            </a:r>
          </a:p>
          <a:p>
            <a:pPr marL="0" indent="0">
              <a:buNone/>
            </a:pPr>
            <a:r>
              <a:rPr lang="en-GB" sz="4400" dirty="0"/>
              <a:t>Commercial property offers the potential of predictable long-term income with the opportunity for some capital growth. In general, commercial property should be seen as a long-term investment that offers slightly more risk than gilts, and less risk than equities, in return for returns that are higher than gilts, and less than equities.</a:t>
            </a:r>
          </a:p>
          <a:p>
            <a:pPr marL="0" indent="0">
              <a:buNone/>
            </a:pPr>
            <a:r>
              <a:rPr lang="en-GB" sz="4400" dirty="0"/>
              <a:t>Residential property has offered even higher returns, but most of this has been in the form of capital gains through rising house prices and, as a result it has historically been less reliable than commercial property.</a:t>
            </a:r>
          </a:p>
          <a:p>
            <a:pPr marL="0" indent="0">
              <a:buNone/>
            </a:pPr>
            <a:r>
              <a:rPr lang="en-GB" sz="4400" dirty="0"/>
              <a:t>Further, because property as an asset class offers diversification, it offers different performance characteristics and low correlation compared with the other core asset classes. See further questions on diversification for more information.</a:t>
            </a:r>
          </a:p>
          <a:p>
            <a:pPr marL="0" indent="0">
              <a:buNone/>
            </a:pPr>
            <a:r>
              <a:rPr lang="en-GB" sz="4400" dirty="0"/>
              <a:t>Whilst Property therefore qualifies as a ‘natural’ asset class, it has certain characteristics which are worthy of note:</a:t>
            </a:r>
          </a:p>
          <a:p>
            <a:r>
              <a:rPr lang="en-GB" sz="4400" dirty="0"/>
              <a:t>It is a difficult asset class to capture passively. </a:t>
            </a:r>
          </a:p>
          <a:p>
            <a:r>
              <a:rPr lang="en-GB" sz="4400" dirty="0"/>
              <a:t>Although Real Estate Investment Trust (REIT) funds are available as collective investments - mostly as Exchange Traded Funds (ETF’s) - their structure can be unsuitable for regular premium investors.</a:t>
            </a:r>
          </a:p>
          <a:p>
            <a:r>
              <a:rPr lang="en-GB" sz="4400" dirty="0"/>
              <a:t>Unlike equity and bond market indices which are updated daily based on the movement of prices in the market, property indices such as the Investment Property Databank (IPD) index are only updated quarterly.  Consequently, it cannot be said that the asset price is derived from an efficient market process which is subject to daily market pricing.</a:t>
            </a:r>
          </a:p>
          <a:p>
            <a:r>
              <a:rPr lang="en-GB" sz="4400" dirty="0"/>
              <a:t>Funds investing directly into property are not always liquid and can restrict an investor’s ability to redeem funds when asset values are adversely affected by market conditions.</a:t>
            </a:r>
          </a:p>
          <a:p>
            <a:r>
              <a:rPr lang="en-GB" sz="4400" dirty="0"/>
              <a:t>While not directly related to the dynamics of portfolio construction, many investors already have a significant exposure to property in their overall net worth. </a:t>
            </a:r>
          </a:p>
          <a:p>
            <a:pPr marL="0" indent="0">
              <a:buNone/>
            </a:pPr>
            <a:endParaRPr lang="en-GB" sz="1600" dirty="0"/>
          </a:p>
          <a:p>
            <a:pPr marL="0" indent="0">
              <a:buNone/>
            </a:pPr>
            <a:endParaRPr lang="en-GB" sz="1100" dirty="0"/>
          </a:p>
          <a:p>
            <a:pPr marL="0" indent="0">
              <a:buNone/>
            </a:pPr>
            <a:endParaRPr lang="en-GB" sz="1100" dirty="0"/>
          </a:p>
          <a:p>
            <a:pPr marL="0" indent="0">
              <a:buNone/>
            </a:pPr>
            <a:endParaRPr lang="en-GB" sz="1100" dirty="0"/>
          </a:p>
          <a:p>
            <a:pPr marL="0" indent="0">
              <a:buNone/>
            </a:pPr>
            <a:endParaRPr lang="en-US" sz="2400" dirty="0"/>
          </a:p>
        </p:txBody>
      </p:sp>
      <p:sp>
        <p:nvSpPr>
          <p:cNvPr id="23" name="Rectangle 31">
            <a:extLst>
              <a:ext uri="{FF2B5EF4-FFF2-40B4-BE49-F238E27FC236}">
                <a16:creationId xmlns:a16="http://schemas.microsoft.com/office/drawing/2014/main" id="{CEAEEBCB-21C4-4FCE-AF49-64778B597135}"/>
              </a:ext>
            </a:extLst>
          </p:cNvPr>
          <p:cNvSpPr>
            <a:spLocks noChangeArrowheads="1"/>
          </p:cNvSpPr>
          <p:nvPr/>
        </p:nvSpPr>
        <p:spPr bwMode="auto">
          <a:xfrm>
            <a:off x="104775" y="16287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24" name="Rectangle 32">
            <a:extLst>
              <a:ext uri="{FF2B5EF4-FFF2-40B4-BE49-F238E27FC236}">
                <a16:creationId xmlns:a16="http://schemas.microsoft.com/office/drawing/2014/main" id="{61B6B28D-8B2B-42F0-A33E-3D45A4BF0840}"/>
              </a:ext>
            </a:extLst>
          </p:cNvPr>
          <p:cNvSpPr>
            <a:spLocks noChangeArrowheads="1"/>
          </p:cNvSpPr>
          <p:nvPr/>
        </p:nvSpPr>
        <p:spPr bwMode="auto">
          <a:xfrm>
            <a:off x="104775" y="5981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13" name="Content Placeholder 5">
            <a:extLst>
              <a:ext uri="{FF2B5EF4-FFF2-40B4-BE49-F238E27FC236}">
                <a16:creationId xmlns:a16="http://schemas.microsoft.com/office/drawing/2014/main" id="{5223E265-313F-4D7E-BCF5-B97309581C8A}"/>
              </a:ext>
            </a:extLst>
          </p:cNvPr>
          <p:cNvSpPr txBox="1">
            <a:spLocks/>
          </p:cNvSpPr>
          <p:nvPr/>
        </p:nvSpPr>
        <p:spPr>
          <a:xfrm>
            <a:off x="6091873" y="339212"/>
            <a:ext cx="5588476" cy="6233038"/>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4400" b="1" dirty="0">
                <a:solidFill>
                  <a:schemeClr val="accent1">
                    <a:lumMod val="75000"/>
                  </a:schemeClr>
                </a:solidFill>
              </a:rPr>
              <a:t>Commodities</a:t>
            </a:r>
            <a:endParaRPr lang="en-GB" sz="4400" dirty="0">
              <a:solidFill>
                <a:schemeClr val="accent1">
                  <a:lumMod val="75000"/>
                </a:schemeClr>
              </a:solidFill>
            </a:endParaRPr>
          </a:p>
          <a:p>
            <a:pPr marL="0" indent="0">
              <a:buNone/>
            </a:pPr>
            <a:r>
              <a:rPr lang="en-GB" sz="4400" dirty="0"/>
              <a:t>Commodities are a very different asset class from equities, bonds or cash, as while they are investable assets, they are not capital assets. Commodities do not generate a stream of dividends, interest payments, or other income that can be discounted in order to calculate a net present value. Commodities are valued because they can be consumed or transformed into something else which can be consumed.</a:t>
            </a:r>
          </a:p>
          <a:p>
            <a:pPr marL="0" indent="0">
              <a:buNone/>
            </a:pPr>
            <a:r>
              <a:rPr lang="en-GB" sz="4400" dirty="0"/>
              <a:t>Historically, there have been many routes investors have used to gain commodity exposure. The most common approach has been via an equity investment in an exchange-listed commodity producing company. </a:t>
            </a:r>
          </a:p>
          <a:p>
            <a:pPr marL="0" indent="0">
              <a:buNone/>
            </a:pPr>
            <a:r>
              <a:rPr lang="en-GB" sz="4400" dirty="0"/>
              <a:t>Other vehicles have included owning physical assets such as forests, precious metals or investing in resource-economy currencies such as the Australian and Canadian dollars. </a:t>
            </a:r>
          </a:p>
          <a:p>
            <a:pPr marL="0" indent="0">
              <a:buNone/>
            </a:pPr>
            <a:r>
              <a:rPr lang="en-GB" sz="4400" dirty="0"/>
              <a:t>However, the emergence of commodity index products as well as Exchange Traded Funds (ETF’s) over the past years has increased the popularity of commodity exposure via these routes.</a:t>
            </a:r>
          </a:p>
          <a:p>
            <a:pPr marL="0" indent="0">
              <a:buNone/>
            </a:pPr>
            <a:r>
              <a:rPr lang="en-GB" sz="4400" dirty="0"/>
              <a:t>One of the benefits of investing in commodities via an index or an ETF is that an investor can gain exposure to a broad range of commodities, which tends to enhance diversification, reduce volatility and maximise the Sharpe ratio. Equity investment, meanwhile, has tended to be unable to give broad exposure to the entire commodity index. Rather, it provides an investor exposure to just one sector or simply one commodity.</a:t>
            </a:r>
          </a:p>
          <a:p>
            <a:pPr marL="0" indent="0">
              <a:buNone/>
            </a:pPr>
            <a:r>
              <a:rPr lang="en-GB" sz="4400" dirty="0"/>
              <a:t>Commodities are all items which can be replaced.  Any time that a commodity becomes too expensive, corporations start to figure out how to do without it.  A case in point is the evolution of the hybrid engines, which started to gain traction when oil prices were shooting up. </a:t>
            </a:r>
          </a:p>
          <a:p>
            <a:pPr marL="0" indent="0">
              <a:buNone/>
            </a:pPr>
            <a:r>
              <a:rPr lang="en-GB" sz="4400" dirty="0"/>
              <a:t>We do not recommend that commodities be held as part of our core portfolio.  However, we do believe that in certain instances there are diversification benefits in holding the asset class.  However, this judgement will be made on a case by case basis. Commodities do not often move in tandem with stocks and bonds, this means when implemented as part of a larger portfolio and regularly rebalanced they can smooth returns within a portfolio and reduce volatility.</a:t>
            </a:r>
          </a:p>
          <a:p>
            <a:pPr marL="0" indent="0">
              <a:buNone/>
            </a:pPr>
            <a:r>
              <a:rPr lang="en-GB" sz="4400" dirty="0"/>
              <a:t>Where it is agreed that commodities should be included within the portfolio a discussion will be had on the best way to access the asset class, with individual research being undertaken based on the agreed method of investing.</a:t>
            </a:r>
          </a:p>
          <a:p>
            <a:pPr marL="0" indent="0">
              <a:buNone/>
            </a:pPr>
            <a:r>
              <a:rPr lang="en-GB" sz="4400" b="1" dirty="0">
                <a:solidFill>
                  <a:schemeClr val="accent1">
                    <a:lumMod val="75000"/>
                  </a:schemeClr>
                </a:solidFill>
              </a:rPr>
              <a:t>Hedge Funds, Absolute Return Funds and Structured Products  </a:t>
            </a:r>
            <a:endParaRPr lang="en-GB" sz="4400" dirty="0">
              <a:solidFill>
                <a:schemeClr val="accent1">
                  <a:lumMod val="75000"/>
                </a:schemeClr>
              </a:solidFill>
            </a:endParaRPr>
          </a:p>
          <a:p>
            <a:pPr marL="0" indent="0">
              <a:buNone/>
            </a:pPr>
            <a:r>
              <a:rPr lang="en-GB" sz="4400" dirty="0"/>
              <a:t>We regard the returns generated by hedge funds and other esoteric and opaque strategies to be synthetic. That is to say fabricated from the natural components of capital markets but modified with, perhaps borrowing or derivatives to produce a different type of return. These are strategies, not asset classes. In addition, they are complex, expensive and less liquid than the investments we normally prefer to use in our portfolios.  We therefore do not consider these types of structures within our portfolios.</a:t>
            </a:r>
          </a:p>
          <a:p>
            <a:pPr marL="0" indent="0">
              <a:buNone/>
            </a:pPr>
            <a:r>
              <a:rPr lang="en-GB" sz="4400" dirty="0"/>
              <a:t>However, we will, where individual circumstances may benefit from this type of approach, utilise these investments to help meet specific objectives. </a:t>
            </a:r>
          </a:p>
          <a:p>
            <a:pPr marL="0" indent="0">
              <a:buNone/>
            </a:pPr>
            <a:br>
              <a:rPr lang="en-GB" sz="4400" dirty="0"/>
            </a:br>
            <a:endParaRPr lang="en-GB" sz="4400" dirty="0"/>
          </a:p>
          <a:p>
            <a:pPr marL="0" indent="0">
              <a:buFont typeface="Arial" panose="020B0604020202020204" pitchFamily="34" charset="0"/>
              <a:buNone/>
            </a:pPr>
            <a:endParaRPr lang="en-GB" sz="1100" dirty="0"/>
          </a:p>
          <a:p>
            <a:pPr marL="0" indent="0">
              <a:buFont typeface="Arial" panose="020B0604020202020204" pitchFamily="34" charset="0"/>
              <a:buNone/>
            </a:pPr>
            <a:endParaRPr lang="en-GB" sz="1100" dirty="0"/>
          </a:p>
          <a:p>
            <a:pPr marL="0" indent="0">
              <a:buFont typeface="Arial" panose="020B0604020202020204" pitchFamily="34" charset="0"/>
              <a:buNone/>
            </a:pPr>
            <a:endParaRPr lang="en-GB" sz="1100" dirty="0"/>
          </a:p>
          <a:p>
            <a:pPr marL="0" indent="0">
              <a:buFont typeface="Arial" panose="020B0604020202020204" pitchFamily="34" charset="0"/>
              <a:buNone/>
            </a:pPr>
            <a:endParaRPr lang="en-US" sz="2400" dirty="0"/>
          </a:p>
        </p:txBody>
      </p:sp>
    </p:spTree>
    <p:extLst>
      <p:ext uri="{BB962C8B-B14F-4D97-AF65-F5344CB8AC3E}">
        <p14:creationId xmlns:p14="http://schemas.microsoft.com/office/powerpoint/2010/main" val="1473082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EE0AB6730563748A595D8547ECA7A26" ma:contentTypeVersion="12" ma:contentTypeDescription="Create a new document." ma:contentTypeScope="" ma:versionID="886f28a0e9150c48f62cda0a5241de3d">
  <xsd:schema xmlns:xsd="http://www.w3.org/2001/XMLSchema" xmlns:xs="http://www.w3.org/2001/XMLSchema" xmlns:p="http://schemas.microsoft.com/office/2006/metadata/properties" xmlns:ns2="47132339-6cbe-43f9-930d-2ac39d782e15" xmlns:ns3="3b5fcbd9-33b5-4d28-99d3-91b6a09c8465" targetNamespace="http://schemas.microsoft.com/office/2006/metadata/properties" ma:root="true" ma:fieldsID="6e6e1bf8b4a06dbc15610dbc352d1cf1" ns2:_="" ns3:_="">
    <xsd:import namespace="47132339-6cbe-43f9-930d-2ac39d782e15"/>
    <xsd:import namespace="3b5fcbd9-33b5-4d28-99d3-91b6a09c8465"/>
    <xsd:element name="properties">
      <xsd:complexType>
        <xsd:sequence>
          <xsd:element name="documentManagement">
            <xsd:complexType>
              <xsd:all>
                <xsd:element ref="ns2:SharedWithUsers" minOccurs="0"/>
                <xsd:element ref="ns2:SharingHintHash"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132339-6cbe-43f9-930d-2ac39d782e1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5fcbd9-33b5-4d28-99d3-91b6a09c8465"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E2E0C7-C82D-494B-9158-E298F3B267BB}">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7132339-6cbe-43f9-930d-2ac39d782e15"/>
    <ds:schemaRef ds:uri="http://schemas.microsoft.com/office/2006/documentManagement/types"/>
    <ds:schemaRef ds:uri="3b5fcbd9-33b5-4d28-99d3-91b6a09c8465"/>
    <ds:schemaRef ds:uri="http://www.w3.org/XML/1998/namespace"/>
    <ds:schemaRef ds:uri="http://purl.org/dc/dcmitype/"/>
  </ds:schemaRefs>
</ds:datastoreItem>
</file>

<file path=customXml/itemProps2.xml><?xml version="1.0" encoding="utf-8"?>
<ds:datastoreItem xmlns:ds="http://schemas.openxmlformats.org/officeDocument/2006/customXml" ds:itemID="{AF0E1B65-251E-415E-90D4-EF50DC44E7C6}">
  <ds:schemaRefs>
    <ds:schemaRef ds:uri="http://schemas.microsoft.com/sharepoint/v3/contenttype/forms"/>
  </ds:schemaRefs>
</ds:datastoreItem>
</file>

<file path=customXml/itemProps3.xml><?xml version="1.0" encoding="utf-8"?>
<ds:datastoreItem xmlns:ds="http://schemas.openxmlformats.org/officeDocument/2006/customXml" ds:itemID="{CCBF347D-A601-4C8D-BF62-C6296D6867A1}"/>
</file>

<file path=docProps/app.xml><?xml version="1.0" encoding="utf-8"?>
<Properties xmlns="http://schemas.openxmlformats.org/officeDocument/2006/extended-properties" xmlns:vt="http://schemas.openxmlformats.org/officeDocument/2006/docPropsVTypes">
  <TotalTime>2</TotalTime>
  <Words>2588</Words>
  <Application>Microsoft Office PowerPoint</Application>
  <PresentationFormat>Widescreen</PresentationFormat>
  <Paragraphs>192</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Avenir Book</vt:lpstr>
      <vt:lpstr>Calibri</vt:lpstr>
      <vt:lpstr>Calibri Light</vt:lpstr>
      <vt:lpstr>Estrangelo Edessa</vt:lpstr>
      <vt:lpstr>Trajan Pro</vt:lpstr>
      <vt:lpstr>Office Theme</vt:lpstr>
      <vt:lpstr>PowerPoint Presentation</vt:lpstr>
      <vt:lpstr>Sources of Investment Return</vt:lpstr>
      <vt:lpstr>Asset Classes</vt:lpstr>
      <vt:lpstr>Risk and Return are Related</vt:lpstr>
      <vt:lpstr>Portfolios should be built around structure, discipline and diversification</vt:lpstr>
      <vt:lpstr>Dimensions of Higher Expected Return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Jamie Rice</dc:creator>
  <cp:lastModifiedBy>Jay Rice</cp:lastModifiedBy>
  <cp:revision>1</cp:revision>
  <dcterms:created xsi:type="dcterms:W3CDTF">2017-09-22T15:11:31Z</dcterms:created>
  <dcterms:modified xsi:type="dcterms:W3CDTF">2019-03-28T12:58:57Z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0x010100CEE0AB6730563748A595D8547ECA7A26</vt:lpwstr>
  </property>
  <property fmtid="{D5CDD505-2E9C-101B-9397-08002B2CF9AE}" pid="3" name="AuthorIds_UIVersion_1024">
    <vt:lpwstr>12</vt:lpwstr>
  </property>
</Properties>
</file>

<file path=docProps/thumbnail.jpeg>
</file>